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tags/tag4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ags/tag4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4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1" r:id="rId2"/>
  </p:sldMasterIdLst>
  <p:notesMasterIdLst>
    <p:notesMasterId r:id="rId16"/>
  </p:notesMasterIdLst>
  <p:sldIdLst>
    <p:sldId id="272" r:id="rId3"/>
    <p:sldId id="273" r:id="rId4"/>
    <p:sldId id="278" r:id="rId5"/>
    <p:sldId id="259" r:id="rId6"/>
    <p:sldId id="260" r:id="rId7"/>
    <p:sldId id="257" r:id="rId8"/>
    <p:sldId id="279" r:id="rId9"/>
    <p:sldId id="261" r:id="rId10"/>
    <p:sldId id="280" r:id="rId11"/>
    <p:sldId id="281" r:id="rId12"/>
    <p:sldId id="265" r:id="rId13"/>
    <p:sldId id="268" r:id="rId14"/>
    <p:sldId id="258" r:id="rId15"/>
  </p:sldIdLst>
  <p:sldSz cx="9602788" cy="6858000"/>
  <p:notesSz cx="6858000" cy="9144000"/>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94505" autoAdjust="0"/>
  </p:normalViewPr>
  <p:slideViewPr>
    <p:cSldViewPr snapToGrid="0">
      <p:cViewPr varScale="1">
        <p:scale>
          <a:sx n="70" d="100"/>
          <a:sy n="70" d="100"/>
        </p:scale>
        <p:origin x="-918" y="-108"/>
      </p:cViewPr>
      <p:guideLst>
        <p:guide orient="horz" pos="3950"/>
        <p:guide orient="horz" pos="808"/>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434289360694606E-2"/>
          <c:y val="4.6839258729022476E-2"/>
          <c:w val="0.80533677514732838"/>
          <c:h val="0.76457699366526555"/>
        </c:manualLayout>
      </c:layout>
      <c:barChart>
        <c:barDir val="col"/>
        <c:grouping val="clustered"/>
        <c:varyColors val="0"/>
        <c:ser>
          <c:idx val="0"/>
          <c:order val="0"/>
          <c:tx>
            <c:v>YOY Change</c:v>
          </c:tx>
          <c:spPr>
            <a:solidFill>
              <a:schemeClr val="accent1">
                <a:alpha val="66000"/>
              </a:schemeClr>
            </a:solidFill>
            <a:ln w="28575">
              <a:noFill/>
            </a:ln>
          </c:spPr>
          <c:invertIfNegative val="0"/>
          <c:dLbls>
            <c:dLbl>
              <c:idx val="23"/>
              <c:layout/>
              <c:tx>
                <c:rich>
                  <a:bodyPr/>
                  <a:lstStyle/>
                  <a:p>
                    <a:r>
                      <a:rPr lang="en-US"/>
                      <a:t>-7%</a:t>
                    </a:r>
                  </a:p>
                </c:rich>
              </c:tx>
              <c:dLblPos val="outEnd"/>
              <c:showLegendKey val="0"/>
              <c:showVal val="1"/>
              <c:showCatName val="0"/>
              <c:showSerName val="0"/>
              <c:showPercent val="0"/>
              <c:showBubbleSize val="0"/>
            </c:dLbl>
            <c:numFmt formatCode="0%" sourceLinked="0"/>
            <c:txPr>
              <a:bodyPr/>
              <a:lstStyle/>
              <a:p>
                <a:pPr>
                  <a:defRPr sz="1100" b="1" i="0" u="none" strike="noStrike" baseline="0">
                    <a:solidFill>
                      <a:sysClr val="windowText" lastClr="000000"/>
                    </a:solidFill>
                    <a:latin typeface="Calibri"/>
                    <a:ea typeface="Calibri"/>
                    <a:cs typeface="Calibri"/>
                  </a:defRPr>
                </a:pPr>
                <a:endParaRPr lang="en-US"/>
              </a:p>
            </c:txPr>
            <c:dLblPos val="outEnd"/>
            <c:showLegendKey val="0"/>
            <c:showVal val="1"/>
            <c:showCatName val="0"/>
            <c:showSerName val="0"/>
            <c:showPercent val="0"/>
            <c:showBubbleSize val="0"/>
            <c:showLeaderLines val="0"/>
          </c:dLbls>
          <c:cat>
            <c:numRef>
              <c:f>Data!$A$5:$A$29</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Data!$C$5:$C$29</c:f>
              <c:numCache>
                <c:formatCode>0%</c:formatCode>
                <c:ptCount val="25"/>
                <c:pt idx="1">
                  <c:v>0.15</c:v>
                </c:pt>
                <c:pt idx="2">
                  <c:v>0.23</c:v>
                </c:pt>
                <c:pt idx="3">
                  <c:v>0.68</c:v>
                </c:pt>
                <c:pt idx="4">
                  <c:v>-0.03</c:v>
                </c:pt>
                <c:pt idx="5">
                  <c:v>-0.13</c:v>
                </c:pt>
                <c:pt idx="6" formatCode="0.0%">
                  <c:v>-0.08</c:v>
                </c:pt>
                <c:pt idx="7">
                  <c:v>-0.2</c:v>
                </c:pt>
                <c:pt idx="8">
                  <c:v>-0.18</c:v>
                </c:pt>
                <c:pt idx="9">
                  <c:v>-0.11</c:v>
                </c:pt>
                <c:pt idx="10">
                  <c:v>0.03</c:v>
                </c:pt>
                <c:pt idx="11">
                  <c:v>0.2</c:v>
                </c:pt>
                <c:pt idx="12">
                  <c:v>0.14000000000000001</c:v>
                </c:pt>
                <c:pt idx="13">
                  <c:v>0.14000000000000001</c:v>
                </c:pt>
                <c:pt idx="14">
                  <c:v>-0.11</c:v>
                </c:pt>
                <c:pt idx="15">
                  <c:v>-0.06</c:v>
                </c:pt>
                <c:pt idx="16">
                  <c:v>0.76</c:v>
                </c:pt>
                <c:pt idx="17">
                  <c:v>-0.09</c:v>
                </c:pt>
                <c:pt idx="18">
                  <c:v>-0.16</c:v>
                </c:pt>
                <c:pt idx="19">
                  <c:v>0.1</c:v>
                </c:pt>
                <c:pt idx="20">
                  <c:v>-0.12</c:v>
                </c:pt>
                <c:pt idx="21">
                  <c:v>-0.03</c:v>
                </c:pt>
                <c:pt idx="22">
                  <c:v>7.0000000000000007E-2</c:v>
                </c:pt>
                <c:pt idx="23">
                  <c:v>-7.0000000000000007E-2</c:v>
                </c:pt>
                <c:pt idx="24">
                  <c:v>-0.17</c:v>
                </c:pt>
              </c:numCache>
            </c:numRef>
          </c:val>
        </c:ser>
        <c:dLbls>
          <c:showLegendKey val="0"/>
          <c:showVal val="0"/>
          <c:showCatName val="0"/>
          <c:showSerName val="0"/>
          <c:showPercent val="0"/>
          <c:showBubbleSize val="0"/>
        </c:dLbls>
        <c:gapWidth val="150"/>
        <c:overlap val="23"/>
        <c:axId val="147747584"/>
        <c:axId val="147749120"/>
      </c:barChart>
      <c:lineChart>
        <c:grouping val="standard"/>
        <c:varyColors val="0"/>
        <c:ser>
          <c:idx val="1"/>
          <c:order val="1"/>
          <c:tx>
            <c:v>Cumulative ROL Index</c:v>
          </c:tx>
          <c:spPr>
            <a:ln w="38100">
              <a:solidFill>
                <a:schemeClr val="accent6"/>
              </a:solidFill>
            </a:ln>
          </c:spPr>
          <c:marker>
            <c:symbol val="diamond"/>
            <c:size val="9"/>
            <c:spPr>
              <a:solidFill>
                <a:schemeClr val="accent6"/>
              </a:solidFill>
              <a:ln>
                <a:solidFill>
                  <a:schemeClr val="accent6"/>
                </a:solidFill>
              </a:ln>
            </c:spPr>
          </c:marker>
          <c:dLbls>
            <c:dLbl>
              <c:idx val="2"/>
              <c:layout>
                <c:manualLayout>
                  <c:x val="-4.0786405100265884E-2"/>
                  <c:y val="-4.3772720252827288E-2"/>
                </c:manualLayout>
              </c:layout>
              <c:dLblPos val="r"/>
              <c:showLegendKey val="0"/>
              <c:showVal val="1"/>
              <c:showCatName val="0"/>
              <c:showSerName val="0"/>
              <c:showPercent val="0"/>
              <c:showBubbleSize val="0"/>
            </c:dLbl>
            <c:dLbl>
              <c:idx val="3"/>
              <c:layout>
                <c:manualLayout>
                  <c:x val="-1.7601760176017583E-2"/>
                  <c:y val="5.0125313283208017E-3"/>
                </c:manualLayout>
              </c:layout>
              <c:dLblPos val="t"/>
              <c:showLegendKey val="0"/>
              <c:showVal val="1"/>
              <c:showCatName val="0"/>
              <c:showSerName val="0"/>
              <c:showPercent val="0"/>
              <c:showBubbleSize val="0"/>
            </c:dLbl>
            <c:dLbl>
              <c:idx val="4"/>
              <c:layout>
                <c:manualLayout>
                  <c:x val="-7.1505937850220632E-3"/>
                  <c:y val="-2.2197299132053209E-2"/>
                </c:manualLayout>
              </c:layout>
              <c:dLblPos val="r"/>
              <c:showLegendKey val="0"/>
              <c:showVal val="1"/>
              <c:showCatName val="0"/>
              <c:showSerName val="0"/>
              <c:showPercent val="0"/>
              <c:showBubbleSize val="0"/>
            </c:dLbl>
            <c:dLbl>
              <c:idx val="5"/>
              <c:layout>
                <c:manualLayout>
                  <c:x val="8.8008800880088455E-3"/>
                  <c:y val="5.0125313283208017E-3"/>
                </c:manualLayout>
              </c:layout>
              <c:dLblPos val="t"/>
              <c:showLegendKey val="0"/>
              <c:showVal val="1"/>
              <c:showCatName val="0"/>
              <c:showSerName val="0"/>
              <c:showPercent val="0"/>
              <c:showBubbleSize val="0"/>
            </c:dLbl>
            <c:dLbl>
              <c:idx val="6"/>
              <c:layout>
                <c:manualLayout>
                  <c:x val="1.9068573524019122E-2"/>
                  <c:y val="2.005012531328321E-2"/>
                </c:manualLayout>
              </c:layout>
              <c:dLblPos val="t"/>
              <c:showLegendKey val="0"/>
              <c:showVal val="1"/>
              <c:showCatName val="0"/>
              <c:showSerName val="0"/>
              <c:showPercent val="0"/>
              <c:showBubbleSize val="0"/>
            </c:dLbl>
            <c:dLbl>
              <c:idx val="7"/>
              <c:layout>
                <c:manualLayout>
                  <c:x val="2.2002200220022101E-2"/>
                  <c:y val="4.5112781954887556E-2"/>
                </c:manualLayout>
              </c:layout>
              <c:dLblPos val="t"/>
              <c:showLegendKey val="0"/>
              <c:showVal val="1"/>
              <c:showCatName val="0"/>
              <c:showSerName val="0"/>
              <c:showPercent val="0"/>
              <c:showBubbleSize val="0"/>
            </c:dLbl>
            <c:dLbl>
              <c:idx val="8"/>
              <c:layout>
                <c:manualLayout>
                  <c:x val="2.0535386872020622E-2"/>
                  <c:y val="3.0075187969924914E-2"/>
                </c:manualLayout>
              </c:layout>
              <c:dLblPos val="t"/>
              <c:showLegendKey val="0"/>
              <c:showVal val="1"/>
              <c:showCatName val="0"/>
              <c:showSerName val="0"/>
              <c:showPercent val="0"/>
              <c:showBubbleSize val="0"/>
            </c:dLbl>
            <c:dLbl>
              <c:idx val="9"/>
              <c:layout>
                <c:manualLayout>
                  <c:x val="1.0267577938896261E-2"/>
                  <c:y val="1.5037593984962405E-2"/>
                </c:manualLayout>
              </c:layout>
              <c:dLblPos val="t"/>
              <c:showLegendKey val="0"/>
              <c:showVal val="1"/>
              <c:showCatName val="0"/>
              <c:showSerName val="0"/>
              <c:showPercent val="0"/>
              <c:showBubbleSize val="0"/>
            </c:dLbl>
            <c:dLbl>
              <c:idx val="10"/>
              <c:layout>
                <c:manualLayout>
                  <c:x val="-1.1734506784011807E-2"/>
                  <c:y val="6.0150375939849704E-2"/>
                </c:manualLayout>
              </c:layout>
              <c:dLblPos val="t"/>
              <c:showLegendKey val="0"/>
              <c:showVal val="1"/>
              <c:showCatName val="0"/>
              <c:showSerName val="0"/>
              <c:showPercent val="0"/>
              <c:showBubbleSize val="0"/>
            </c:dLbl>
            <c:dLbl>
              <c:idx val="11"/>
              <c:layout>
                <c:manualLayout>
                  <c:x val="-1.5220700152206945E-2"/>
                  <c:y val="2.4149729846289821E-3"/>
                </c:manualLayout>
              </c:layout>
              <c:dLblPos val="t"/>
              <c:showLegendKey val="0"/>
              <c:showVal val="1"/>
              <c:showCatName val="0"/>
              <c:showSerName val="0"/>
              <c:showPercent val="0"/>
              <c:showBubbleSize val="0"/>
            </c:dLbl>
            <c:dLbl>
              <c:idx val="12"/>
              <c:layout>
                <c:manualLayout>
                  <c:x val="1.8264840182648401E-2"/>
                  <c:y val="4.8299459692579483E-2"/>
                </c:manualLayout>
              </c:layout>
              <c:dLblPos val="t"/>
              <c:showLegendKey val="0"/>
              <c:showVal val="1"/>
              <c:showCatName val="0"/>
              <c:showSerName val="0"/>
              <c:showPercent val="0"/>
              <c:showBubbleSize val="0"/>
            </c:dLbl>
            <c:dLbl>
              <c:idx val="13"/>
              <c:layout>
                <c:manualLayout>
                  <c:x val="-1.3698630136986301E-2"/>
                  <c:y val="1.4489837907773893E-2"/>
                </c:manualLayout>
              </c:layout>
              <c:dLblPos val="t"/>
              <c:showLegendKey val="0"/>
              <c:showVal val="1"/>
              <c:showCatName val="0"/>
              <c:showSerName val="0"/>
              <c:showPercent val="0"/>
              <c:showBubbleSize val="0"/>
            </c:dLbl>
            <c:dLbl>
              <c:idx val="15"/>
              <c:layout>
                <c:manualLayout>
                  <c:x val="-2.1232435158878456E-2"/>
                  <c:y val="2.4744173703004212E-2"/>
                </c:manualLayout>
              </c:layout>
              <c:dLblPos val="r"/>
              <c:showLegendKey val="0"/>
              <c:showVal val="1"/>
              <c:showCatName val="0"/>
              <c:showSerName val="0"/>
              <c:showPercent val="0"/>
              <c:showBubbleSize val="0"/>
            </c:dLbl>
            <c:dLbl>
              <c:idx val="16"/>
              <c:layout>
                <c:manualLayout>
                  <c:x val="-3.1063478650860694E-2"/>
                  <c:y val="-2.9362229021577008E-2"/>
                </c:manualLayout>
              </c:layout>
              <c:dLblPos val="r"/>
              <c:showLegendKey val="0"/>
              <c:showVal val="1"/>
              <c:showCatName val="0"/>
              <c:showSerName val="0"/>
              <c:showPercent val="0"/>
              <c:showBubbleSize val="0"/>
            </c:dLbl>
            <c:dLbl>
              <c:idx val="18"/>
              <c:layout>
                <c:manualLayout>
                  <c:x val="-2.8493451253909879E-2"/>
                  <c:y val="2.7977367957664086E-2"/>
                </c:manualLayout>
              </c:layout>
              <c:dLblPos val="r"/>
              <c:showLegendKey val="0"/>
              <c:showVal val="1"/>
              <c:showCatName val="0"/>
              <c:showSerName val="0"/>
              <c:showPercent val="0"/>
              <c:showBubbleSize val="0"/>
            </c:dLbl>
            <c:dLbl>
              <c:idx val="19"/>
              <c:layout>
                <c:manualLayout>
                  <c:x val="-2.8426944288486689E-2"/>
                  <c:y val="-3.3354120798930707E-2"/>
                </c:manualLayout>
              </c:layout>
              <c:dLblPos val="r"/>
              <c:showLegendKey val="0"/>
              <c:showVal val="1"/>
              <c:showCatName val="0"/>
              <c:showSerName val="0"/>
              <c:showPercent val="0"/>
              <c:showBubbleSize val="0"/>
            </c:dLbl>
            <c:dLbl>
              <c:idx val="20"/>
              <c:layout>
                <c:manualLayout>
                  <c:x val="7.6103500761036122E-3"/>
                  <c:y val="1.2074864923144867E-2"/>
                </c:manualLayout>
              </c:layout>
              <c:dLblPos val="t"/>
              <c:showLegendKey val="0"/>
              <c:showVal val="1"/>
              <c:showCatName val="0"/>
              <c:showSerName val="0"/>
              <c:showPercent val="0"/>
              <c:showBubbleSize val="0"/>
            </c:dLbl>
            <c:dLbl>
              <c:idx val="21"/>
              <c:layout>
                <c:manualLayout>
                  <c:x val="-1.3698630136986301E-2"/>
                  <c:y val="5.3129405661837471E-2"/>
                </c:manualLayout>
              </c:layout>
              <c:dLblPos val="t"/>
              <c:showLegendKey val="0"/>
              <c:showVal val="1"/>
              <c:showCatName val="0"/>
              <c:showSerName val="0"/>
              <c:showPercent val="0"/>
              <c:showBubbleSize val="0"/>
            </c:dLbl>
            <c:dLbl>
              <c:idx val="22"/>
              <c:layout>
                <c:manualLayout>
                  <c:x val="-3.0830646640193658E-2"/>
                  <c:y val="-3.1777204504377696E-2"/>
                </c:manualLayout>
              </c:layout>
              <c:dLblPos val="r"/>
              <c:showLegendKey val="0"/>
              <c:showVal val="1"/>
              <c:showCatName val="0"/>
              <c:showSerName val="0"/>
              <c:showPercent val="0"/>
              <c:showBubbleSize val="0"/>
            </c:dLbl>
            <c:numFmt formatCode="#,##0" sourceLinked="0"/>
            <c:spPr>
              <a:noFill/>
            </c:spPr>
            <c:txPr>
              <a:bodyPr/>
              <a:lstStyle/>
              <a:p>
                <a:pPr>
                  <a:defRPr sz="1100" b="1" i="0" u="none" strike="noStrike" baseline="0">
                    <a:solidFill>
                      <a:schemeClr val="accent6"/>
                    </a:solidFill>
                    <a:latin typeface="Calibri"/>
                    <a:ea typeface="Calibri"/>
                    <a:cs typeface="Calibri"/>
                  </a:defRPr>
                </a:pPr>
                <a:endParaRPr lang="en-US"/>
              </a:p>
            </c:txPr>
            <c:dLblPos val="t"/>
            <c:showLegendKey val="0"/>
            <c:showVal val="1"/>
            <c:showCatName val="0"/>
            <c:showSerName val="0"/>
            <c:showPercent val="0"/>
            <c:showBubbleSize val="0"/>
            <c:showLeaderLines val="0"/>
          </c:dLbls>
          <c:cat>
            <c:numRef>
              <c:f>Data!$A$5:$A$29</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Data!$B$5:$B$29</c:f>
              <c:numCache>
                <c:formatCode>0</c:formatCode>
                <c:ptCount val="25"/>
                <c:pt idx="0">
                  <c:v>100</c:v>
                </c:pt>
                <c:pt idx="1">
                  <c:v>115</c:v>
                </c:pt>
                <c:pt idx="2">
                  <c:v>141</c:v>
                </c:pt>
                <c:pt idx="3">
                  <c:v>237</c:v>
                </c:pt>
                <c:pt idx="4">
                  <c:v>230</c:v>
                </c:pt>
                <c:pt idx="5">
                  <c:v>200</c:v>
                </c:pt>
                <c:pt idx="6">
                  <c:v>184</c:v>
                </c:pt>
                <c:pt idx="7">
                  <c:v>147</c:v>
                </c:pt>
                <c:pt idx="8">
                  <c:v>121</c:v>
                </c:pt>
                <c:pt idx="9">
                  <c:v>108</c:v>
                </c:pt>
                <c:pt idx="10">
                  <c:v>111</c:v>
                </c:pt>
                <c:pt idx="11">
                  <c:v>133</c:v>
                </c:pt>
                <c:pt idx="12">
                  <c:v>152</c:v>
                </c:pt>
                <c:pt idx="13">
                  <c:v>173</c:v>
                </c:pt>
                <c:pt idx="14">
                  <c:v>154</c:v>
                </c:pt>
                <c:pt idx="15">
                  <c:v>145</c:v>
                </c:pt>
                <c:pt idx="16">
                  <c:v>255</c:v>
                </c:pt>
                <c:pt idx="17">
                  <c:v>233</c:v>
                </c:pt>
                <c:pt idx="18">
                  <c:v>195</c:v>
                </c:pt>
                <c:pt idx="19">
                  <c:v>215</c:v>
                </c:pt>
                <c:pt idx="20">
                  <c:v>190</c:v>
                </c:pt>
                <c:pt idx="21">
                  <c:v>184</c:v>
                </c:pt>
                <c:pt idx="22">
                  <c:v>197</c:v>
                </c:pt>
                <c:pt idx="23">
                  <c:v>183</c:v>
                </c:pt>
                <c:pt idx="24">
                  <c:v>152</c:v>
                </c:pt>
              </c:numCache>
            </c:numRef>
          </c:val>
          <c:smooth val="0"/>
        </c:ser>
        <c:dLbls>
          <c:showLegendKey val="0"/>
          <c:showVal val="0"/>
          <c:showCatName val="0"/>
          <c:showSerName val="0"/>
          <c:showPercent val="0"/>
          <c:showBubbleSize val="0"/>
        </c:dLbls>
        <c:marker val="1"/>
        <c:smooth val="0"/>
        <c:axId val="147771776"/>
        <c:axId val="147773312"/>
      </c:lineChart>
      <c:catAx>
        <c:axId val="147747584"/>
        <c:scaling>
          <c:orientation val="minMax"/>
        </c:scaling>
        <c:delete val="0"/>
        <c:axPos val="b"/>
        <c:numFmt formatCode="General" sourceLinked="1"/>
        <c:majorTickMark val="none"/>
        <c:minorTickMark val="none"/>
        <c:tickLblPos val="low"/>
        <c:spPr>
          <a:noFill/>
          <a:ln w="25400">
            <a:solidFill>
              <a:sysClr val="window" lastClr="FFFFFF">
                <a:lumMod val="75000"/>
              </a:sysClr>
            </a:solidFill>
          </a:ln>
        </c:spPr>
        <c:txPr>
          <a:bodyPr rot="-2700000" vert="horz"/>
          <a:lstStyle/>
          <a:p>
            <a:pPr>
              <a:defRPr sz="1100" b="1" i="0" u="none" strike="noStrike" baseline="0">
                <a:solidFill>
                  <a:srgbClr val="000000"/>
                </a:solidFill>
                <a:latin typeface="Calibri"/>
                <a:ea typeface="Calibri"/>
                <a:cs typeface="Calibri"/>
              </a:defRPr>
            </a:pPr>
            <a:endParaRPr lang="en-US"/>
          </a:p>
        </c:txPr>
        <c:crossAx val="147749120"/>
        <c:crosses val="autoZero"/>
        <c:auto val="1"/>
        <c:lblAlgn val="ctr"/>
        <c:lblOffset val="100"/>
        <c:tickMarkSkip val="1"/>
        <c:noMultiLvlLbl val="0"/>
      </c:catAx>
      <c:valAx>
        <c:axId val="147749120"/>
        <c:scaling>
          <c:orientation val="minMax"/>
          <c:min val="-0.30000000000000004"/>
        </c:scaling>
        <c:delete val="0"/>
        <c:axPos val="l"/>
        <c:majorGridlines>
          <c:spPr>
            <a:ln w="25400">
              <a:solidFill>
                <a:schemeClr val="bg1">
                  <a:lumMod val="75000"/>
                </a:schemeClr>
              </a:solidFill>
              <a:prstDash val="solid"/>
            </a:ln>
          </c:spPr>
        </c:majorGridlines>
        <c:title>
          <c:tx>
            <c:rich>
              <a:bodyPr/>
              <a:lstStyle/>
              <a:p>
                <a:pPr>
                  <a:defRPr sz="1400" b="1" i="0" u="none" strike="noStrike" baseline="0">
                    <a:solidFill>
                      <a:sysClr val="windowText" lastClr="000000"/>
                    </a:solidFill>
                    <a:latin typeface="Calibri"/>
                    <a:ea typeface="Calibri"/>
                    <a:cs typeface="Calibri"/>
                  </a:defRPr>
                </a:pPr>
                <a:r>
                  <a:rPr lang="en-US" sz="1400">
                    <a:solidFill>
                      <a:sysClr val="windowText" lastClr="000000"/>
                    </a:solidFill>
                  </a:rPr>
                  <a:t>Year Over Year Change in Rate On Line (Base 1990)</a:t>
                </a:r>
              </a:p>
            </c:rich>
          </c:tx>
          <c:layout/>
          <c:overlay val="0"/>
        </c:title>
        <c:numFmt formatCode="0%" sourceLinked="0"/>
        <c:majorTickMark val="out"/>
        <c:minorTickMark val="none"/>
        <c:tickLblPos val="nextTo"/>
        <c:spPr>
          <a:ln w="25400">
            <a:solidFill>
              <a:sysClr val="window" lastClr="FFFFFF">
                <a:lumMod val="75000"/>
              </a:sysClr>
            </a:solidFill>
          </a:ln>
        </c:spPr>
        <c:txPr>
          <a:bodyPr rot="0" vert="horz"/>
          <a:lstStyle/>
          <a:p>
            <a:pPr>
              <a:defRPr sz="1400" b="1" i="0" u="none" strike="noStrike" baseline="0">
                <a:solidFill>
                  <a:sysClr val="windowText" lastClr="000000"/>
                </a:solidFill>
                <a:latin typeface="Calibri"/>
                <a:ea typeface="Calibri"/>
                <a:cs typeface="Calibri"/>
              </a:defRPr>
            </a:pPr>
            <a:endParaRPr lang="en-US"/>
          </a:p>
        </c:txPr>
        <c:crossAx val="147747584"/>
        <c:crosses val="autoZero"/>
        <c:crossBetween val="between"/>
      </c:valAx>
      <c:catAx>
        <c:axId val="147771776"/>
        <c:scaling>
          <c:orientation val="minMax"/>
        </c:scaling>
        <c:delete val="1"/>
        <c:axPos val="b"/>
        <c:numFmt formatCode="General" sourceLinked="1"/>
        <c:majorTickMark val="out"/>
        <c:minorTickMark val="none"/>
        <c:tickLblPos val="none"/>
        <c:crossAx val="147773312"/>
        <c:crosses val="autoZero"/>
        <c:auto val="1"/>
        <c:lblAlgn val="ctr"/>
        <c:lblOffset val="100"/>
        <c:noMultiLvlLbl val="0"/>
      </c:catAx>
      <c:valAx>
        <c:axId val="147773312"/>
        <c:scaling>
          <c:orientation val="minMax"/>
        </c:scaling>
        <c:delete val="0"/>
        <c:axPos val="r"/>
        <c:title>
          <c:tx>
            <c:rich>
              <a:bodyPr/>
              <a:lstStyle/>
              <a:p>
                <a:pPr>
                  <a:defRPr sz="1400" b="1" i="0" u="none" strike="noStrike" baseline="0">
                    <a:solidFill>
                      <a:sysClr val="windowText" lastClr="000000"/>
                    </a:solidFill>
                    <a:latin typeface="Calibri"/>
                    <a:ea typeface="Calibri"/>
                    <a:cs typeface="Calibri"/>
                  </a:defRPr>
                </a:pPr>
                <a:r>
                  <a:rPr lang="en-US" sz="1400">
                    <a:solidFill>
                      <a:sysClr val="windowText" lastClr="000000"/>
                    </a:solidFill>
                  </a:rPr>
                  <a:t>Cumulative ROL Index (Base 1990 = 100)</a:t>
                </a:r>
              </a:p>
            </c:rich>
          </c:tx>
          <c:layout/>
          <c:overlay val="0"/>
        </c:title>
        <c:numFmt formatCode="#,##0" sourceLinked="0"/>
        <c:majorTickMark val="none"/>
        <c:minorTickMark val="none"/>
        <c:tickLblPos val="nextTo"/>
        <c:spPr>
          <a:ln w="25400">
            <a:solidFill>
              <a:sysClr val="window" lastClr="FFFFFF">
                <a:lumMod val="75000"/>
              </a:sysClr>
            </a:solidFill>
          </a:ln>
        </c:spPr>
        <c:txPr>
          <a:bodyPr rot="0" vert="horz"/>
          <a:lstStyle/>
          <a:p>
            <a:pPr>
              <a:defRPr sz="1400" b="1" i="0" u="none" strike="noStrike" baseline="0">
                <a:solidFill>
                  <a:sysClr val="windowText" lastClr="000000"/>
                </a:solidFill>
                <a:latin typeface="Calibri"/>
                <a:ea typeface="Calibri"/>
                <a:cs typeface="Calibri"/>
              </a:defRPr>
            </a:pPr>
            <a:endParaRPr lang="en-US"/>
          </a:p>
        </c:txPr>
        <c:crossAx val="147771776"/>
        <c:crosses val="max"/>
        <c:crossBetween val="between"/>
      </c:valAx>
      <c:spPr>
        <a:solidFill>
          <a:sysClr val="window" lastClr="FFFFFF">
            <a:lumMod val="95000"/>
            <a:alpha val="47000"/>
          </a:sysClr>
        </a:solidFill>
      </c:spPr>
    </c:plotArea>
    <c:legend>
      <c:legendPos val="b"/>
      <c:layout/>
      <c:overlay val="0"/>
      <c:txPr>
        <a:bodyPr/>
        <a:lstStyle/>
        <a:p>
          <a:pPr>
            <a:defRPr sz="1400" b="1" i="0" u="none" strike="noStrike" baseline="0">
              <a:solidFill>
                <a:srgbClr val="000000"/>
              </a:solidFill>
              <a:latin typeface="+mn-lt"/>
              <a:ea typeface="Arial Unicode MS" pitchFamily="34" charset="-128"/>
              <a:cs typeface="Arial Unicode MS" pitchFamily="34" charset="-128"/>
            </a:defRPr>
          </a:pPr>
          <a:endParaRPr lang="en-US"/>
        </a:p>
      </c:txPr>
    </c:legend>
    <c:plotVisOnly val="1"/>
    <c:dispBlanksAs val="gap"/>
    <c:showDLblsOverMax val="0"/>
  </c:chart>
  <c:spPr>
    <a:solidFill>
      <a:schemeClr val="bg1"/>
    </a:solid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3"/>
            <c:bubble3D val="0"/>
            <c:spPr>
              <a:solidFill>
                <a:schemeClr val="accent1">
                  <a:lumMod val="75000"/>
                </a:schemeClr>
              </a:solidFill>
            </c:spPr>
          </c:dPt>
          <c:dLbls>
            <c:dLbl>
              <c:idx val="0"/>
              <c:layout>
                <c:manualLayout>
                  <c:x val="-9.2171916010498692E-3"/>
                  <c:y val="-1.0567949839603542E-3"/>
                </c:manualLayout>
              </c:layout>
              <c:showLegendKey val="0"/>
              <c:showVal val="0"/>
              <c:showCatName val="1"/>
              <c:showSerName val="0"/>
              <c:showPercent val="1"/>
              <c:showBubbleSize val="0"/>
            </c:dLbl>
            <c:dLbl>
              <c:idx val="1"/>
              <c:layout>
                <c:manualLayout>
                  <c:x val="1.9357502187226597E-2"/>
                  <c:y val="-2.3502114319043452E-2"/>
                </c:manualLayout>
              </c:layout>
              <c:showLegendKey val="0"/>
              <c:showVal val="0"/>
              <c:showCatName val="1"/>
              <c:showSerName val="0"/>
              <c:showPercent val="1"/>
              <c:showBubbleSize val="0"/>
            </c:dLbl>
            <c:dLbl>
              <c:idx val="2"/>
              <c:layout>
                <c:manualLayout>
                  <c:x val="-2.6994641294838147E-2"/>
                  <c:y val="-7.4496937882764652E-3"/>
                </c:manualLayout>
              </c:layout>
              <c:showLegendKey val="0"/>
              <c:showVal val="0"/>
              <c:showCatName val="1"/>
              <c:showSerName val="0"/>
              <c:showPercent val="1"/>
              <c:showBubbleSize val="0"/>
            </c:dLbl>
            <c:dLbl>
              <c:idx val="3"/>
              <c:layout>
                <c:manualLayout>
                  <c:x val="2.309864391951006E-2"/>
                  <c:y val="5.9223899095946338E-2"/>
                </c:manualLayout>
              </c:layout>
              <c:showLegendKey val="0"/>
              <c:showVal val="0"/>
              <c:showCatName val="1"/>
              <c:showSerName val="0"/>
              <c:showPercent val="1"/>
              <c:showBubbleSize val="0"/>
            </c:dLbl>
            <c:dLbl>
              <c:idx val="4"/>
              <c:layout>
                <c:manualLayout>
                  <c:x val="-4.8172462817147856E-2"/>
                  <c:y val="6.4666812481773112E-2"/>
                </c:manualLayout>
              </c:layout>
              <c:showLegendKey val="0"/>
              <c:showVal val="0"/>
              <c:showCatName val="1"/>
              <c:showSerName val="0"/>
              <c:showPercent val="1"/>
              <c:showBubbleSize val="0"/>
            </c:dLbl>
            <c:showLegendKey val="0"/>
            <c:showVal val="0"/>
            <c:showCatName val="1"/>
            <c:showSerName val="0"/>
            <c:showPercent val="1"/>
            <c:showBubbleSize val="0"/>
            <c:showLeaderLines val="0"/>
          </c:dLbls>
          <c:cat>
            <c:strRef>
              <c:f>Sheet2!$C$2:$F$2</c:f>
              <c:strCache>
                <c:ptCount val="4"/>
                <c:pt idx="0">
                  <c:v>EMEA </c:v>
                </c:pt>
                <c:pt idx="1">
                  <c:v>US </c:v>
                </c:pt>
                <c:pt idx="2">
                  <c:v>APAC</c:v>
                </c:pt>
                <c:pt idx="3">
                  <c:v>Global  Specialties</c:v>
                </c:pt>
              </c:strCache>
            </c:strRef>
          </c:cat>
          <c:val>
            <c:numRef>
              <c:f>Sheet2!$C$3:$F$3</c:f>
              <c:numCache>
                <c:formatCode>0.0</c:formatCode>
                <c:ptCount val="4"/>
                <c:pt idx="0">
                  <c:v>0.34099999999999997</c:v>
                </c:pt>
                <c:pt idx="1">
                  <c:v>134.30000000000001</c:v>
                </c:pt>
                <c:pt idx="2">
                  <c:v>10.530000000000001</c:v>
                </c:pt>
                <c:pt idx="3">
                  <c:v>598.8399999999998</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5029665409471"/>
          <c:y val="4.7069497962520523E-2"/>
          <c:w val="0.86943055647455836"/>
          <c:h val="0.74395265109418407"/>
        </c:manualLayout>
      </c:layout>
      <c:barChart>
        <c:barDir val="col"/>
        <c:grouping val="clustered"/>
        <c:varyColors val="0"/>
        <c:ser>
          <c:idx val="0"/>
          <c:order val="0"/>
          <c:tx>
            <c:strRef>
              <c:f>'Fig8'!$L$3</c:f>
              <c:strCache>
                <c:ptCount val="1"/>
                <c:pt idx="0">
                  <c:v>Insured Losses (at 2012 values)</c:v>
                </c:pt>
              </c:strCache>
            </c:strRef>
          </c:tx>
          <c:spPr>
            <a:solidFill>
              <a:schemeClr val="accent1">
                <a:lumMod val="75000"/>
              </a:schemeClr>
            </a:solidFill>
          </c:spPr>
          <c:invertIfNegative val="0"/>
          <c:trendline>
            <c:name>Insured Losses Trend</c:name>
            <c:spPr>
              <a:ln>
                <a:prstDash val="sysDot"/>
              </a:ln>
            </c:spPr>
            <c:trendlineType val="poly"/>
            <c:order val="2"/>
            <c:dispRSqr val="0"/>
            <c:dispEq val="0"/>
          </c:trendline>
          <c:cat>
            <c:numRef>
              <c:f>'Fig8'!$K$4:$K$37</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'Fig8'!$L$4:$L$37</c:f>
              <c:numCache>
                <c:formatCode>General</c:formatCode>
                <c:ptCount val="34"/>
                <c:pt idx="0">
                  <c:v>2.73</c:v>
                </c:pt>
                <c:pt idx="1">
                  <c:v>2.65</c:v>
                </c:pt>
                <c:pt idx="2">
                  <c:v>5.9</c:v>
                </c:pt>
                <c:pt idx="3">
                  <c:v>8.42</c:v>
                </c:pt>
                <c:pt idx="4">
                  <c:v>5.09</c:v>
                </c:pt>
                <c:pt idx="5">
                  <c:v>8.52</c:v>
                </c:pt>
                <c:pt idx="6">
                  <c:v>2.73</c:v>
                </c:pt>
                <c:pt idx="7">
                  <c:v>12.59</c:v>
                </c:pt>
                <c:pt idx="8">
                  <c:v>5.05</c:v>
                </c:pt>
                <c:pt idx="9">
                  <c:v>17.97</c:v>
                </c:pt>
                <c:pt idx="10">
                  <c:v>24.7</c:v>
                </c:pt>
                <c:pt idx="11">
                  <c:v>21.19</c:v>
                </c:pt>
                <c:pt idx="12">
                  <c:v>39.4</c:v>
                </c:pt>
                <c:pt idx="13">
                  <c:v>14.68</c:v>
                </c:pt>
                <c:pt idx="14">
                  <c:v>30.74</c:v>
                </c:pt>
                <c:pt idx="15">
                  <c:v>24.13</c:v>
                </c:pt>
                <c:pt idx="16">
                  <c:v>13</c:v>
                </c:pt>
                <c:pt idx="17">
                  <c:v>7.5</c:v>
                </c:pt>
                <c:pt idx="18">
                  <c:v>22.04</c:v>
                </c:pt>
                <c:pt idx="19">
                  <c:v>39.53</c:v>
                </c:pt>
                <c:pt idx="20">
                  <c:v>11.16</c:v>
                </c:pt>
                <c:pt idx="21">
                  <c:v>14.43</c:v>
                </c:pt>
                <c:pt idx="22">
                  <c:v>15.81</c:v>
                </c:pt>
                <c:pt idx="23">
                  <c:v>22.26</c:v>
                </c:pt>
                <c:pt idx="24">
                  <c:v>54.41</c:v>
                </c:pt>
                <c:pt idx="25">
                  <c:v>119.19</c:v>
                </c:pt>
                <c:pt idx="26">
                  <c:v>14.17</c:v>
                </c:pt>
                <c:pt idx="27">
                  <c:v>25.93</c:v>
                </c:pt>
                <c:pt idx="28">
                  <c:v>44.96</c:v>
                </c:pt>
                <c:pt idx="29">
                  <c:v>23.88</c:v>
                </c:pt>
                <c:pt idx="30">
                  <c:v>44.33</c:v>
                </c:pt>
                <c:pt idx="31">
                  <c:v>120.28</c:v>
                </c:pt>
                <c:pt idx="32">
                  <c:v>71.28</c:v>
                </c:pt>
                <c:pt idx="33">
                  <c:v>37.6</c:v>
                </c:pt>
              </c:numCache>
            </c:numRef>
          </c:val>
        </c:ser>
        <c:ser>
          <c:idx val="1"/>
          <c:order val="1"/>
          <c:tx>
            <c:strRef>
              <c:f>'Fig8'!$N$3</c:f>
              <c:strCache>
                <c:ptCount val="1"/>
                <c:pt idx="0">
                  <c:v>Economic Losses (at 2012 values)</c:v>
                </c:pt>
              </c:strCache>
            </c:strRef>
          </c:tx>
          <c:spPr>
            <a:solidFill>
              <a:schemeClr val="accent1">
                <a:lumMod val="60000"/>
                <a:lumOff val="40000"/>
              </a:schemeClr>
            </a:solidFill>
          </c:spPr>
          <c:invertIfNegative val="0"/>
          <c:trendline>
            <c:name>Economic Losses Trend</c:name>
            <c:trendlineType val="poly"/>
            <c:order val="2"/>
            <c:dispRSqr val="0"/>
            <c:dispEq val="0"/>
          </c:trendline>
          <c:cat>
            <c:numRef>
              <c:f>'Fig8'!$K$4:$K$37</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'Fig8'!$N$4:$N$37</c:f>
              <c:numCache>
                <c:formatCode>General</c:formatCode>
                <c:ptCount val="34"/>
                <c:pt idx="0">
                  <c:v>46.75</c:v>
                </c:pt>
                <c:pt idx="1">
                  <c:v>2.65</c:v>
                </c:pt>
                <c:pt idx="2">
                  <c:v>6.55</c:v>
                </c:pt>
                <c:pt idx="3">
                  <c:v>18.43</c:v>
                </c:pt>
                <c:pt idx="4">
                  <c:v>6.14</c:v>
                </c:pt>
                <c:pt idx="5">
                  <c:v>19.04</c:v>
                </c:pt>
                <c:pt idx="6">
                  <c:v>7.34</c:v>
                </c:pt>
                <c:pt idx="7">
                  <c:v>26.9</c:v>
                </c:pt>
                <c:pt idx="8">
                  <c:v>37.97</c:v>
                </c:pt>
                <c:pt idx="9">
                  <c:v>39.46</c:v>
                </c:pt>
                <c:pt idx="10">
                  <c:v>60.47</c:v>
                </c:pt>
                <c:pt idx="11">
                  <c:v>39.380000000000003</c:v>
                </c:pt>
                <c:pt idx="12">
                  <c:v>82.23</c:v>
                </c:pt>
                <c:pt idx="13">
                  <c:v>59.1</c:v>
                </c:pt>
                <c:pt idx="14">
                  <c:v>115.18</c:v>
                </c:pt>
                <c:pt idx="15">
                  <c:v>223.79</c:v>
                </c:pt>
                <c:pt idx="16">
                  <c:v>67.36</c:v>
                </c:pt>
                <c:pt idx="17">
                  <c:v>34.39</c:v>
                </c:pt>
                <c:pt idx="18">
                  <c:v>103.75</c:v>
                </c:pt>
                <c:pt idx="19">
                  <c:v>132.88</c:v>
                </c:pt>
                <c:pt idx="20">
                  <c:v>63.82</c:v>
                </c:pt>
                <c:pt idx="21">
                  <c:v>38.479999999999997</c:v>
                </c:pt>
                <c:pt idx="22">
                  <c:v>60.33</c:v>
                </c:pt>
                <c:pt idx="23">
                  <c:v>86.03</c:v>
                </c:pt>
                <c:pt idx="24">
                  <c:v>161.76</c:v>
                </c:pt>
                <c:pt idx="25">
                  <c:v>269.5</c:v>
                </c:pt>
                <c:pt idx="26">
                  <c:v>48.62</c:v>
                </c:pt>
                <c:pt idx="27">
                  <c:v>70.349999999999994</c:v>
                </c:pt>
                <c:pt idx="28">
                  <c:v>275.49</c:v>
                </c:pt>
                <c:pt idx="29">
                  <c:v>66</c:v>
                </c:pt>
                <c:pt idx="30">
                  <c:v>203.69</c:v>
                </c:pt>
                <c:pt idx="31">
                  <c:v>395.33</c:v>
                </c:pt>
                <c:pt idx="32">
                  <c:v>177.74</c:v>
                </c:pt>
                <c:pt idx="33">
                  <c:v>114.84</c:v>
                </c:pt>
              </c:numCache>
            </c:numRef>
          </c:val>
        </c:ser>
        <c:dLbls>
          <c:showLegendKey val="0"/>
          <c:showVal val="0"/>
          <c:showCatName val="0"/>
          <c:showSerName val="0"/>
          <c:showPercent val="0"/>
          <c:showBubbleSize val="0"/>
        </c:dLbls>
        <c:gapWidth val="60"/>
        <c:axId val="153756800"/>
        <c:axId val="153758336"/>
      </c:barChart>
      <c:catAx>
        <c:axId val="153756800"/>
        <c:scaling>
          <c:orientation val="minMax"/>
        </c:scaling>
        <c:delete val="0"/>
        <c:axPos val="b"/>
        <c:numFmt formatCode="General" sourceLinked="1"/>
        <c:majorTickMark val="out"/>
        <c:minorTickMark val="none"/>
        <c:tickLblPos val="nextTo"/>
        <c:crossAx val="153758336"/>
        <c:crosses val="autoZero"/>
        <c:auto val="1"/>
        <c:lblAlgn val="ctr"/>
        <c:lblOffset val="100"/>
        <c:noMultiLvlLbl val="0"/>
      </c:catAx>
      <c:valAx>
        <c:axId val="153758336"/>
        <c:scaling>
          <c:orientation val="minMax"/>
        </c:scaling>
        <c:delete val="0"/>
        <c:axPos val="l"/>
        <c:majorGridlines>
          <c:spPr>
            <a:ln>
              <a:noFill/>
            </a:ln>
          </c:spPr>
        </c:majorGridlines>
        <c:title>
          <c:tx>
            <c:rich>
              <a:bodyPr rot="-5400000" vert="horz"/>
              <a:lstStyle/>
              <a:p>
                <a:pPr>
                  <a:defRPr/>
                </a:pPr>
                <a:r>
                  <a:rPr lang="en-US" sz="1100"/>
                  <a:t>USD</a:t>
                </a:r>
                <a:r>
                  <a:rPr lang="en-US" sz="1100" baseline="0"/>
                  <a:t> bn</a:t>
                </a:r>
                <a:endParaRPr lang="en-US" sz="1100"/>
              </a:p>
            </c:rich>
          </c:tx>
          <c:layout/>
          <c:overlay val="0"/>
        </c:title>
        <c:numFmt formatCode="General" sourceLinked="1"/>
        <c:majorTickMark val="out"/>
        <c:minorTickMark val="none"/>
        <c:tickLblPos val="nextTo"/>
        <c:spPr>
          <a:noFill/>
        </c:spPr>
        <c:crossAx val="153756800"/>
        <c:crosses val="autoZero"/>
        <c:crossBetween val="between"/>
      </c:valAx>
    </c:plotArea>
    <c:legend>
      <c:legendPos val="b"/>
      <c:layout>
        <c:manualLayout>
          <c:xMode val="edge"/>
          <c:yMode val="edge"/>
          <c:x val="8.5479609166501241E-2"/>
          <c:y val="0.8825460243501807"/>
          <c:w val="0.84696777608681273"/>
          <c:h val="0.10183660852271696"/>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0.01176</cdr:x>
      <cdr:y>0.33529</cdr:y>
    </cdr:from>
    <cdr:to>
      <cdr:x>0.05378</cdr:x>
      <cdr:y>0.55783</cdr:y>
    </cdr:to>
    <cdr:sp macro="" textlink="">
      <cdr:nvSpPr>
        <cdr:cNvPr id="2" name="TextBox 1"/>
        <cdr:cNvSpPr txBox="1"/>
      </cdr:nvSpPr>
      <cdr:spPr>
        <a:xfrm xmlns:a="http://schemas.openxmlformats.org/drawingml/2006/main">
          <a:off x="66675" y="1090614"/>
          <a:ext cx="238125" cy="723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6011337C-5108-42C6-B835-E542D88E5830}" type="slidenum">
              <a:rPr lang="en-GB"/>
              <a:pPr/>
              <a:t>‹#›</a:t>
            </a:fld>
            <a:endParaRPr lang="en-GB"/>
          </a:p>
        </p:txBody>
      </p:sp>
    </p:spTree>
    <p:extLst>
      <p:ext uri="{BB962C8B-B14F-4D97-AF65-F5344CB8AC3E}">
        <p14:creationId xmlns:p14="http://schemas.microsoft.com/office/powerpoint/2010/main" val="2786862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BE1A8BE-5167-4057-8095-2198B6076B8F}" type="slidenum">
              <a:rPr lang="en-US" smtClean="0">
                <a:solidFill>
                  <a:prstClr val="black"/>
                </a:solidFill>
              </a:rPr>
              <a:pPr/>
              <a:t>0</a:t>
            </a:fld>
            <a:endParaRPr lang="en-US" smtClean="0">
              <a:solidFill>
                <a:prstClr val="black"/>
              </a:solidFill>
            </a:endParaRPr>
          </a:p>
        </p:txBody>
      </p:sp>
      <p:sp>
        <p:nvSpPr>
          <p:cNvPr id="29698" name="Rectangle 2"/>
          <p:cNvSpPr>
            <a:spLocks noGrp="1" noRot="1" noChangeAspect="1" noChangeArrowheads="1" noTextEdit="1"/>
          </p:cNvSpPr>
          <p:nvPr>
            <p:ph type="sldImg"/>
          </p:nvPr>
        </p:nvSpPr>
        <p:spPr>
          <a:xfrm>
            <a:off x="1028700" y="685800"/>
            <a:ext cx="4802188" cy="3429000"/>
          </a:xfrm>
          <a:ln/>
        </p:spPr>
      </p:sp>
      <p:sp>
        <p:nvSpPr>
          <p:cNvPr id="2969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2499" y="686202"/>
            <a:ext cx="5253004" cy="3428087"/>
          </a:xfrm>
        </p:spPr>
      </p:sp>
      <p:sp>
        <p:nvSpPr>
          <p:cNvPr id="3" name="Notes Placeholder 2"/>
          <p:cNvSpPr>
            <a:spLocks noGrp="1"/>
          </p:cNvSpPr>
          <p:nvPr>
            <p:ph type="body" idx="1"/>
          </p:nvPr>
        </p:nvSpPr>
        <p:spPr/>
        <p:txBody>
          <a:bodyPr/>
          <a:lstStyle/>
          <a:p>
            <a:r>
              <a:rPr lang="en-US" dirty="0"/>
              <a:t>With continued moderate loss experience, growing reinsurer surplus and increasing alternative market capital, the percentage of excess capacity continues to climb.  The June 2013 renewals still represent a high point with only approximately 70 percent of authorizations utilized as these renewals were a heavy focus for both alternative and traditional markets. However, based on a preliminary review of total capacity utilized for the May through July 2014 renewals excess capacity has increased to just over 26% from just under 23% for the same period in 2013</a:t>
            </a:r>
          </a:p>
        </p:txBody>
      </p:sp>
      <p:sp>
        <p:nvSpPr>
          <p:cNvPr id="4" name="Slide Number Placeholder 3"/>
          <p:cNvSpPr>
            <a:spLocks noGrp="1"/>
          </p:cNvSpPr>
          <p:nvPr>
            <p:ph type="sldNum" sz="quarter" idx="10"/>
          </p:nvPr>
        </p:nvSpPr>
        <p:spPr/>
        <p:txBody>
          <a:bodyPr/>
          <a:lstStyle/>
          <a:p>
            <a:pPr>
              <a:defRPr/>
            </a:pPr>
            <a:fld id="{3A426B21-5A9B-4EE6-B14E-31AA8049E8E9}" type="slidenum">
              <a:rPr lang="en-US" smtClean="0"/>
              <a:pPr>
                <a:defRPr/>
              </a:pPr>
              <a:t>4</a:t>
            </a:fld>
            <a:endParaRPr lang="en-US" dirty="0"/>
          </a:p>
        </p:txBody>
      </p:sp>
    </p:spTree>
    <p:extLst>
      <p:ext uri="{BB962C8B-B14F-4D97-AF65-F5344CB8AC3E}">
        <p14:creationId xmlns:p14="http://schemas.microsoft.com/office/powerpoint/2010/main" val="271251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0DA5D-A007-4481-9EE0-21BDFE300F5D}" type="slidenum">
              <a:rPr lang="en-GB"/>
              <a:pPr/>
              <a:t>5</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a:t>
            </a:r>
            <a:r>
              <a:rPr lang="en-GB" dirty="0" err="1" smtClean="0"/>
              <a:t>Cognos</a:t>
            </a:r>
            <a:r>
              <a:rPr lang="en-GB" dirty="0" smtClean="0"/>
              <a:t> Data as at July 2014.</a:t>
            </a:r>
          </a:p>
          <a:p>
            <a:endParaRPr lang="en-GB" dirty="0" smtClean="0"/>
          </a:p>
          <a:p>
            <a:r>
              <a:rPr lang="en-GB" dirty="0" smtClean="0"/>
              <a:t>Billed Gross Premiums total USD743mn.</a:t>
            </a:r>
            <a:r>
              <a:rPr lang="en-GB" baseline="0" dirty="0" smtClean="0"/>
              <a:t> GC total USD14bn,</a:t>
            </a:r>
          </a:p>
          <a:p>
            <a:endParaRPr lang="en-GB" baseline="0" dirty="0" smtClean="0"/>
          </a:p>
          <a:p>
            <a:r>
              <a:rPr lang="en-GB" baseline="0" dirty="0" smtClean="0"/>
              <a:t>NB Some large EMEA buyers may have bought directly, but the amount will not be significant. </a:t>
            </a:r>
            <a:endParaRPr lang="en-GB" dirty="0"/>
          </a:p>
        </p:txBody>
      </p:sp>
      <p:sp>
        <p:nvSpPr>
          <p:cNvPr id="4" name="Slide Number Placeholder 3"/>
          <p:cNvSpPr>
            <a:spLocks noGrp="1"/>
          </p:cNvSpPr>
          <p:nvPr>
            <p:ph type="sldNum" sz="quarter" idx="10"/>
          </p:nvPr>
        </p:nvSpPr>
        <p:spPr/>
        <p:txBody>
          <a:bodyPr/>
          <a:lstStyle/>
          <a:p>
            <a:pPr>
              <a:defRPr/>
            </a:pPr>
            <a:fld id="{3A426B21-5A9B-4EE6-B14E-31AA8049E8E9}" type="slidenum">
              <a:rPr lang="en-US" smtClean="0"/>
              <a:pPr>
                <a:defRPr/>
              </a:pPr>
              <a:t>7</a:t>
            </a:fld>
            <a:endParaRPr lang="en-US" dirty="0"/>
          </a:p>
        </p:txBody>
      </p:sp>
    </p:spTree>
    <p:extLst>
      <p:ext uri="{BB962C8B-B14F-4D97-AF65-F5344CB8AC3E}">
        <p14:creationId xmlns:p14="http://schemas.microsoft.com/office/powerpoint/2010/main" val="270859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111B-FF10-4E50-AE01-A397B89E0E75}" type="slidenum">
              <a:rPr lang="en-GB"/>
              <a:pPr/>
              <a:t>10</a:t>
            </a:fld>
            <a:endParaRPr lang="en-GB" dirty="0"/>
          </a:p>
        </p:txBody>
      </p:sp>
      <p:sp>
        <p:nvSpPr>
          <p:cNvPr id="6146" name="Rectangle 2"/>
          <p:cNvSpPr>
            <a:spLocks noGrp="1" noRot="1" noChangeAspect="1" noChangeArrowheads="1" noTextEdit="1"/>
          </p:cNvSpPr>
          <p:nvPr>
            <p:ph type="sldImg"/>
          </p:nvPr>
        </p:nvSpPr>
        <p:spPr>
          <a:xfrm>
            <a:off x="730250" y="365125"/>
            <a:ext cx="1728788" cy="1235075"/>
          </a:xfrm>
          <a:ln/>
        </p:spPr>
      </p:sp>
      <p:sp>
        <p:nvSpPr>
          <p:cNvPr id="6147" name="Rectangle 3"/>
          <p:cNvSpPr>
            <a:spLocks noGrp="1" noChangeArrowheads="1"/>
          </p:cNvSpPr>
          <p:nvPr>
            <p:ph type="body" idx="1"/>
          </p:nvPr>
        </p:nvSpPr>
        <p:spPr>
          <a:xfrm>
            <a:off x="480060" y="1748791"/>
            <a:ext cx="5840730" cy="6915150"/>
          </a:xfrm>
        </p:spPr>
        <p:txBody>
          <a:bodyPr/>
          <a:lstStyle/>
          <a:p>
            <a:r>
              <a:rPr lang="en-US" sz="1300" dirty="0" smtClean="0"/>
              <a:t>And so to Guy Carpenter, a  story today started over 90 years ago in the cotton fields of the southern-eastern United States.  In the early 20</a:t>
            </a:r>
            <a:r>
              <a:rPr lang="en-US" sz="1300" baseline="30000" dirty="0" smtClean="0"/>
              <a:t>th</a:t>
            </a:r>
            <a:r>
              <a:rPr lang="en-US" sz="1300" dirty="0" smtClean="0"/>
              <a:t> century cotton was the most commercial enterprise in this region of the USA. After harvesting from the fields, insuring the baled cotton in the warehouses as well as the cotton gins and presses was essential. Only reliable insurance stood between devastating loss and financial stability.</a:t>
            </a:r>
          </a:p>
          <a:p>
            <a:endParaRPr lang="en-US" sz="1300" dirty="0"/>
          </a:p>
          <a:p>
            <a:r>
              <a:rPr lang="en-US" sz="1300" dirty="0" smtClean="0"/>
              <a:t>The Cotton Insurance Association (CIA) was a pool of insurance companies formed to spread the risk associated with the storage of the cotton before it could be sold at market. However, the members alone could not always absorb the full amount of risk so they had to buy reinsurance.</a:t>
            </a:r>
          </a:p>
          <a:p>
            <a:endParaRPr lang="en-US" sz="1300" dirty="0"/>
          </a:p>
          <a:p>
            <a:r>
              <a:rPr lang="en-GB" sz="1300" dirty="0" smtClean="0"/>
              <a:t>As a young man in the cotton insurance business, he started at the age of 15, Mr Guy Carpenter discovered that the business was haphazard and reactive. A year of big losses pushed the next year’s premiums too high; a lucky year sent prices down, often exposing insurers and reinsurers to more risk than they had expected. .</a:t>
            </a:r>
          </a:p>
          <a:p>
            <a:endParaRPr lang="en-GB" sz="1300" dirty="0" smtClean="0"/>
          </a:p>
          <a:p>
            <a:r>
              <a:rPr lang="en-GB" sz="1300" dirty="0" smtClean="0"/>
              <a:t>Carpenter had a better idea: rates based on a rolling average of losses over many years. The rolling average identified the signal in the noise of year-to-year fluctuations. The “Carpenter Plan” enabled insurance of all losses over a certain level. For the first time, producers and insurers could anticipate rates and manage costs. It was called excess of loss reinsurance. </a:t>
            </a:r>
          </a:p>
          <a:p>
            <a:endParaRPr lang="en-GB" sz="1300" dirty="0" smtClean="0"/>
          </a:p>
          <a:p>
            <a:r>
              <a:rPr lang="en-GB" sz="1300" dirty="0" smtClean="0"/>
              <a:t>In 1923 Carpenter met with cotton insurance brokers Henry W. Marsh and Donald R. McLennan during a transatlantic crossing. The merged firm of Marsh and McLennan, today’s MMCo, would take the nascent science of quantitative analytics beyond cotton. Along with quantitative precision, precise language became a hallmark of the firm. Carpenter insisted on clarity: Contracts were more inclusive, citing only those perils that were excluded. Contract language written by Carpenter himself still appears in reinsurance contracts issued by us and our competitors around the world.</a:t>
            </a:r>
          </a:p>
          <a:p>
            <a:endParaRPr lang="en-GB" sz="1400" dirty="0" smtClean="0"/>
          </a:p>
          <a:p>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81A00-81C0-4AEF-A572-63276E3B5D8B}" type="slidenum">
              <a:rPr lang="en-GB"/>
              <a:pPr/>
              <a:t>12</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26" y="477901"/>
            <a:ext cx="2860548"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13 September 2014</a:t>
            </a:fld>
            <a:endParaRPr lang="en-GB"/>
          </a:p>
        </p:txBody>
      </p:sp>
    </p:spTree>
    <p:extLst>
      <p:ext uri="{BB962C8B-B14F-4D97-AF65-F5344CB8AC3E}">
        <p14:creationId xmlns:p14="http://schemas.microsoft.com/office/powerpoint/2010/main" val="150491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13 September 2014</a:t>
            </a:fld>
            <a:endParaRPr lang="en-GB"/>
          </a:p>
        </p:txBody>
      </p:sp>
    </p:spTree>
    <p:extLst>
      <p:ext uri="{BB962C8B-B14F-4D97-AF65-F5344CB8AC3E}">
        <p14:creationId xmlns:p14="http://schemas.microsoft.com/office/powerpoint/2010/main" val="320236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77938"/>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AF0443A-081C-44F9-B090-0F559D15F659}"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E082D43E-7551-4D3E-A64B-7590FF383744}" type="datetime4">
              <a:rPr lang="en-US" smtClean="0"/>
              <a:t>September 13, 2014</a:t>
            </a:fld>
            <a:endParaRPr lang="en-US" dirty="0"/>
          </a:p>
        </p:txBody>
      </p:sp>
    </p:spTree>
    <p:extLst>
      <p:ext uri="{BB962C8B-B14F-4D97-AF65-F5344CB8AC3E}">
        <p14:creationId xmlns:p14="http://schemas.microsoft.com/office/powerpoint/2010/main" val="3121453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srcRect/>
          <a:stretch>
            <a:fillRect/>
          </a:stretch>
        </p:blipFill>
        <p:spPr bwMode="gray">
          <a:xfrm>
            <a:off x="0" y="2178050"/>
            <a:ext cx="9604375" cy="4089400"/>
          </a:xfrm>
          <a:prstGeom prst="rect">
            <a:avLst/>
          </a:prstGeom>
          <a:noFill/>
          <a:ln w="9525">
            <a:noFill/>
            <a:miter lim="800000"/>
            <a:headEnd/>
            <a:tailEnd/>
          </a:ln>
        </p:spPr>
      </p:pic>
      <p:pic>
        <p:nvPicPr>
          <p:cNvPr id="5" name="Picture 205" descr="MMC_PEND_Blue"/>
          <p:cNvPicPr>
            <a:picLocks noChangeAspect="1" noChangeArrowheads="1"/>
          </p:cNvPicPr>
          <p:nvPr userDrawn="1"/>
        </p:nvPicPr>
        <p:blipFill>
          <a:blip r:embed="rId4"/>
          <a:srcRect/>
          <a:stretch>
            <a:fillRect/>
          </a:stretch>
        </p:blipFill>
        <p:spPr bwMode="gray">
          <a:xfrm>
            <a:off x="7467600" y="6459538"/>
            <a:ext cx="1658938" cy="228600"/>
          </a:xfrm>
          <a:prstGeom prst="rect">
            <a:avLst/>
          </a:prstGeom>
          <a:noFill/>
          <a:ln w="9525">
            <a:noFill/>
            <a:miter lim="800000"/>
            <a:headEnd/>
            <a:tailEnd/>
          </a:ln>
        </p:spPr>
      </p:pic>
      <p:pic>
        <p:nvPicPr>
          <p:cNvPr id="6" name="Picture 207" descr="GUY_PFC_Blue"/>
          <p:cNvPicPr>
            <a:picLocks noChangeAspect="1" noChangeArrowheads="1"/>
          </p:cNvPicPr>
          <p:nvPr userDrawn="1"/>
        </p:nvPicPr>
        <p:blipFill>
          <a:blip r:embed="rId5"/>
          <a:srcRect/>
          <a:stretch>
            <a:fillRect/>
          </a:stretch>
        </p:blipFill>
        <p:spPr bwMode="gray">
          <a:xfrm>
            <a:off x="715963" y="477838"/>
            <a:ext cx="2859087" cy="22860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3013"/>
            <a:ext cx="8234362" cy="366712"/>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5" y="1998663"/>
            <a:ext cx="4852988" cy="228600"/>
          </a:xfrm>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319663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47091F15-53CE-44E0-B987-417824069E56}"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60AAE91F-1C18-4795-9F98-4F81B24FEC0D}" type="datetime1">
              <a:rPr lang="en-US"/>
              <a:pPr>
                <a:defRPr/>
              </a:pPr>
              <a:t>9/13/2014</a:t>
            </a:fld>
            <a:endParaRPr lang="en-US"/>
          </a:p>
        </p:txBody>
      </p:sp>
    </p:spTree>
    <p:extLst>
      <p:ext uri="{BB962C8B-B14F-4D97-AF65-F5344CB8AC3E}">
        <p14:creationId xmlns:p14="http://schemas.microsoft.com/office/powerpoint/2010/main" val="166056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CFDAFE0-FFA9-46C5-96E2-52954AFE31FB}"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0A1F7CA-CE76-4BD7-99E4-F6F0480C4218}" type="datetime1">
              <a:rPr lang="en-US"/>
              <a:pPr>
                <a:defRPr/>
              </a:pPr>
              <a:t>9/13/2014</a:t>
            </a:fld>
            <a:endParaRPr lang="en-US"/>
          </a:p>
        </p:txBody>
      </p:sp>
    </p:spTree>
    <p:extLst>
      <p:ext uri="{BB962C8B-B14F-4D97-AF65-F5344CB8AC3E}">
        <p14:creationId xmlns:p14="http://schemas.microsoft.com/office/powerpoint/2010/main" val="66100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2222227-C1CF-462C-BDB2-80FDAE4DD65C}"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A5CC5827-1AF0-457D-B79F-048C7AE96BA9}" type="datetime1">
              <a:rPr lang="en-US"/>
              <a:pPr>
                <a:defRPr/>
              </a:pPr>
              <a:t>9/13/2014</a:t>
            </a:fld>
            <a:endParaRPr lang="en-US"/>
          </a:p>
        </p:txBody>
      </p:sp>
    </p:spTree>
    <p:extLst>
      <p:ext uri="{BB962C8B-B14F-4D97-AF65-F5344CB8AC3E}">
        <p14:creationId xmlns:p14="http://schemas.microsoft.com/office/powerpoint/2010/main" val="252046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E0CB5085-4FF4-4D69-AA46-E1888609E41F}" type="slidenum">
              <a:rPr lang="en-US">
                <a:solidFill>
                  <a:srgbClr val="002C77"/>
                </a:solidFill>
              </a:rPr>
              <a:pPr>
                <a:defRPr/>
              </a:pPr>
              <a:t>‹#›</a:t>
            </a:fld>
            <a:endParaRPr lang="en-US">
              <a:solidFill>
                <a:srgbClr val="002C77"/>
              </a:solidFill>
            </a:endParaRPr>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DC6A3B31-9F52-491C-B55F-93F2ED469608}" type="datetime1">
              <a:rPr lang="en-US"/>
              <a:pPr>
                <a:defRPr/>
              </a:pPr>
              <a:t>9/13/2014</a:t>
            </a:fld>
            <a:endParaRPr lang="en-US"/>
          </a:p>
        </p:txBody>
      </p:sp>
    </p:spTree>
    <p:extLst>
      <p:ext uri="{BB962C8B-B14F-4D97-AF65-F5344CB8AC3E}">
        <p14:creationId xmlns:p14="http://schemas.microsoft.com/office/powerpoint/2010/main" val="3293777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68A45E57-C2A8-423B-93C3-85A3544EF923}"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0793EDE2-CE21-4707-A61B-F5D2CD5FF0BB}" type="datetime1">
              <a:rPr lang="en-US"/>
              <a:pPr>
                <a:defRPr/>
              </a:pPr>
              <a:t>9/13/2014</a:t>
            </a:fld>
            <a:endParaRPr lang="en-US"/>
          </a:p>
        </p:txBody>
      </p:sp>
    </p:spTree>
    <p:extLst>
      <p:ext uri="{BB962C8B-B14F-4D97-AF65-F5344CB8AC3E}">
        <p14:creationId xmlns:p14="http://schemas.microsoft.com/office/powerpoint/2010/main" val="2250753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8ED167C9-D8D2-4922-9CAD-D56974C5FE98}" type="slidenum">
              <a:rPr lang="en-US">
                <a:solidFill>
                  <a:srgbClr val="002C77"/>
                </a:solidFill>
              </a:rPr>
              <a:pPr>
                <a:defRPr/>
              </a:pPr>
              <a:t>‹#›</a:t>
            </a:fld>
            <a:endParaRPr lang="en-US">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069BA963-F3B4-44A9-8B95-4A250A0CD3C7}" type="datetime1">
              <a:rPr lang="en-US"/>
              <a:pPr>
                <a:defRPr/>
              </a:pPr>
              <a:t>9/13/2014</a:t>
            </a:fld>
            <a:endParaRPr lang="en-US"/>
          </a:p>
        </p:txBody>
      </p:sp>
    </p:spTree>
    <p:extLst>
      <p:ext uri="{BB962C8B-B14F-4D97-AF65-F5344CB8AC3E}">
        <p14:creationId xmlns:p14="http://schemas.microsoft.com/office/powerpoint/2010/main" val="349310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13 September 2014</a:t>
            </a:fld>
            <a:endParaRPr lang="en-GB"/>
          </a:p>
        </p:txBody>
      </p:sp>
    </p:spTree>
    <p:extLst>
      <p:ext uri="{BB962C8B-B14F-4D97-AF65-F5344CB8AC3E}">
        <p14:creationId xmlns:p14="http://schemas.microsoft.com/office/powerpoint/2010/main" val="799637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C0D642B7-7C1C-4050-8A8C-39A90102A2F9}"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91ACE572-9F90-4B1A-A80D-01B363AC078C}" type="datetime1">
              <a:rPr lang="en-US"/>
              <a:pPr>
                <a:defRPr/>
              </a:pPr>
              <a:t>9/13/2014</a:t>
            </a:fld>
            <a:endParaRPr lang="en-US"/>
          </a:p>
        </p:txBody>
      </p:sp>
    </p:spTree>
    <p:extLst>
      <p:ext uri="{BB962C8B-B14F-4D97-AF65-F5344CB8AC3E}">
        <p14:creationId xmlns:p14="http://schemas.microsoft.com/office/powerpoint/2010/main" val="3460738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17A689E-C170-40AE-93C1-4DA9F38CD0F1}" type="slidenum">
              <a:rPr lang="en-US">
                <a:solidFill>
                  <a:srgbClr val="002C77"/>
                </a:solidFill>
              </a:rPr>
              <a:pPr>
                <a:defRPr/>
              </a:pPr>
              <a:t>‹#›</a:t>
            </a:fld>
            <a:endParaRPr lang="en-US">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68F0ACE-71C6-4EA3-B146-D548793497FC}" type="datetime1">
              <a:rPr lang="en-US"/>
              <a:pPr>
                <a:defRPr/>
              </a:pPr>
              <a:t>9/13/2014</a:t>
            </a:fld>
            <a:endParaRPr lang="en-US"/>
          </a:p>
        </p:txBody>
      </p:sp>
    </p:spTree>
    <p:extLst>
      <p:ext uri="{BB962C8B-B14F-4D97-AF65-F5344CB8AC3E}">
        <p14:creationId xmlns:p14="http://schemas.microsoft.com/office/powerpoint/2010/main" val="1079510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94754E06-DFEC-440B-9743-C7F213B27C80}"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A4A781D-824C-42CC-8B3F-7303777EC409}" type="datetime1">
              <a:rPr lang="en-US"/>
              <a:pPr>
                <a:defRPr/>
              </a:pPr>
              <a:t>9/13/2014</a:t>
            </a:fld>
            <a:endParaRPr lang="en-US"/>
          </a:p>
        </p:txBody>
      </p:sp>
    </p:spTree>
    <p:extLst>
      <p:ext uri="{BB962C8B-B14F-4D97-AF65-F5344CB8AC3E}">
        <p14:creationId xmlns:p14="http://schemas.microsoft.com/office/powerpoint/2010/main" val="812872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A8D4DD83-A337-485F-A022-A37177465257}"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02D12DA-DD2E-45B8-BAE5-D419E4C4EA6E}" type="datetime1">
              <a:rPr lang="en-US"/>
              <a:pPr>
                <a:defRPr/>
              </a:pPr>
              <a:t>9/13/2014</a:t>
            </a:fld>
            <a:endParaRPr lang="en-US"/>
          </a:p>
        </p:txBody>
      </p:sp>
    </p:spTree>
    <p:extLst>
      <p:ext uri="{BB962C8B-B14F-4D97-AF65-F5344CB8AC3E}">
        <p14:creationId xmlns:p14="http://schemas.microsoft.com/office/powerpoint/2010/main" val="2702381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77938"/>
            <a:ext cx="8686800" cy="4987925"/>
          </a:xfrm>
        </p:spPr>
        <p:txBody>
          <a:bodyPr/>
          <a:lstStyle/>
          <a:p>
            <a:pPr lvl="0"/>
            <a:endParaRPr lang="en-US"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F13753F-6D10-4782-98E9-956A0008B2C9}"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52A7988-E688-4266-87BF-E890370860E9}" type="datetime1">
              <a:rPr lang="en-US"/>
              <a:pPr>
                <a:defRPr/>
              </a:pPr>
              <a:t>9/13/2014</a:t>
            </a:fld>
            <a:endParaRPr lang="en-US"/>
          </a:p>
        </p:txBody>
      </p:sp>
    </p:spTree>
    <p:extLst>
      <p:ext uri="{BB962C8B-B14F-4D97-AF65-F5344CB8AC3E}">
        <p14:creationId xmlns:p14="http://schemas.microsoft.com/office/powerpoint/2010/main" val="70931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13 September 2014</a:t>
            </a:fld>
            <a:endParaRPr lang="en-GB"/>
          </a:p>
        </p:txBody>
      </p:sp>
    </p:spTree>
    <p:extLst>
      <p:ext uri="{BB962C8B-B14F-4D97-AF65-F5344CB8AC3E}">
        <p14:creationId xmlns:p14="http://schemas.microsoft.com/office/powerpoint/2010/main" val="217012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13 September 2014</a:t>
            </a:fld>
            <a:endParaRPr lang="en-GB"/>
          </a:p>
        </p:txBody>
      </p:sp>
    </p:spTree>
    <p:extLst>
      <p:ext uri="{BB962C8B-B14F-4D97-AF65-F5344CB8AC3E}">
        <p14:creationId xmlns:p14="http://schemas.microsoft.com/office/powerpoint/2010/main" val="292505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pPr/>
              <a:t>‹#›</a:t>
            </a:fld>
            <a:endParaRPr lang="en-GB"/>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13 September 2014</a:t>
            </a:fld>
            <a:endParaRPr lang="en-GB"/>
          </a:p>
        </p:txBody>
      </p:sp>
    </p:spTree>
    <p:extLst>
      <p:ext uri="{BB962C8B-B14F-4D97-AF65-F5344CB8AC3E}">
        <p14:creationId xmlns:p14="http://schemas.microsoft.com/office/powerpoint/2010/main" val="25558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pPr/>
              <a:t>‹#›</a:t>
            </a:fld>
            <a:endParaRPr lang="en-GB"/>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13 September 2014</a:t>
            </a:fld>
            <a:endParaRPr lang="en-GB"/>
          </a:p>
        </p:txBody>
      </p:sp>
    </p:spTree>
    <p:extLst>
      <p:ext uri="{BB962C8B-B14F-4D97-AF65-F5344CB8AC3E}">
        <p14:creationId xmlns:p14="http://schemas.microsoft.com/office/powerpoint/2010/main" val="195700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pPr/>
              <a:t>‹#›</a:t>
            </a:fld>
            <a:endParaRPr lang="en-GB"/>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13 September 2014</a:t>
            </a:fld>
            <a:endParaRPr lang="en-GB"/>
          </a:p>
        </p:txBody>
      </p:sp>
    </p:spTree>
    <p:extLst>
      <p:ext uri="{BB962C8B-B14F-4D97-AF65-F5344CB8AC3E}">
        <p14:creationId xmlns:p14="http://schemas.microsoft.com/office/powerpoint/2010/main" val="36376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13 September 2014</a:t>
            </a:fld>
            <a:endParaRPr lang="en-GB"/>
          </a:p>
        </p:txBody>
      </p:sp>
    </p:spTree>
    <p:extLst>
      <p:ext uri="{BB962C8B-B14F-4D97-AF65-F5344CB8AC3E}">
        <p14:creationId xmlns:p14="http://schemas.microsoft.com/office/powerpoint/2010/main" val="101662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13 September 2014</a:t>
            </a:fld>
            <a:endParaRPr lang="en-GB"/>
          </a:p>
        </p:txBody>
      </p:sp>
    </p:spTree>
    <p:extLst>
      <p:ext uri="{BB962C8B-B14F-4D97-AF65-F5344CB8AC3E}">
        <p14:creationId xmlns:p14="http://schemas.microsoft.com/office/powerpoint/2010/main" val="99473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1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6.xml"/><Relationship Id="rId2" Type="http://schemas.openxmlformats.org/officeDocument/2006/relationships/slideLayout" Target="../slideLayouts/slideLayout14.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4.xml"/><Relationship Id="rId10" Type="http://schemas.openxmlformats.org/officeDocument/2006/relationships/slideLayout" Target="../slideLayouts/slideLayout22.xml"/><Relationship Id="rId19" Type="http://schemas.openxmlformats.org/officeDocument/2006/relationships/tags" Target="../tags/tag1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rgbClr val="7C848A"/>
                </a:solidFill>
                <a:cs typeface="Arial" charset="0"/>
              </a:rPr>
              <a:t>© 2014 Guy Carpenter &amp; Company Ltd.</a:t>
            </a:r>
            <a:endParaRPr lang="en-GB" sz="70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pPr/>
              <a:t>‹#›</a:t>
            </a:fld>
            <a:endParaRPr lang="en-GB"/>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pPr/>
              <a:t>13 September 2014</a:t>
            </a:fld>
            <a:endParaRPr lang="en-GB"/>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smtClean="0">
                <a:solidFill>
                  <a:schemeClr val="bg2"/>
                </a:solidFill>
              </a:rPr>
              <a:t>GUY CARPENTER</a:t>
            </a:r>
            <a:endParaRPr lang="en-GB" sz="700">
              <a:solidFill>
                <a:schemeClr val="bg2"/>
              </a:solidFill>
            </a:endParaRP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a:solidFill>
                <a:schemeClr val="bg2"/>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a:solidFill>
                  <a:srgbClr val="7C848A"/>
                </a:solidFill>
                <a:ea typeface="Arial" charset="0"/>
                <a:cs typeface="Arial" charset="0"/>
              </a:rPr>
              <a:t>© 2011 GUY Scenario 329</a:t>
            </a:r>
            <a:endParaRPr lang="en-US" sz="70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cs typeface="+mn-cs"/>
              </a:defRPr>
            </a:lvl1pPr>
          </a:lstStyle>
          <a:p>
            <a:pPr>
              <a:defRPr/>
            </a:pPr>
            <a:fld id="{63D934AF-A420-40EC-BD73-BD8138BB931C}" type="slidenum">
              <a:rPr lang="en-US">
                <a:solidFill>
                  <a:srgbClr val="002C77"/>
                </a:solidFill>
              </a:rPr>
              <a:pPr>
                <a:defRPr/>
              </a:pPr>
              <a:t>‹#›</a:t>
            </a:fld>
            <a:endParaRPr lang="en-US">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38" y="6534150"/>
            <a:ext cx="1079500" cy="1063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ea typeface="Arial" charset="0"/>
                <a:cs typeface="Arial" charset="0"/>
              </a:defRPr>
            </a:lvl1pPr>
          </a:lstStyle>
          <a:p>
            <a:pPr>
              <a:defRPr/>
            </a:pPr>
            <a:fld id="{17976FD3-20C2-4B51-898E-AF6AEAE15C1C}" type="datetime1">
              <a:rPr lang="en-US"/>
              <a:pPr>
                <a:defRPr/>
              </a:pPr>
              <a:t>9/13/2014</a:t>
            </a:fld>
            <a:endParaRPr lang="en-US"/>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a:solidFill>
                  <a:srgbClr val="7C848A"/>
                </a:solidFill>
              </a:rPr>
              <a:t>GUY CARPENTER</a:t>
            </a:r>
          </a:p>
        </p:txBody>
      </p:sp>
      <p:sp>
        <p:nvSpPr>
          <p:cNvPr id="1060" name="Filepath"/>
          <p:cNvSpPr txBox="1">
            <a:spLocks noChangeArrowheads="1"/>
          </p:cNvSpPr>
          <p:nvPr>
            <p:custDataLst>
              <p:tags r:id="rId20"/>
            </p:custDataLst>
          </p:nvPr>
        </p:nvSpPr>
        <p:spPr bwMode="gray">
          <a:xfrm>
            <a:off x="2482850" y="6529388"/>
            <a:ext cx="6021388" cy="10636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a:solidFill>
                <a:srgbClr val="7C848A"/>
              </a:solidFill>
            </a:endParaRPr>
          </a:p>
        </p:txBody>
      </p:sp>
      <p:sp>
        <p:nvSpPr>
          <p:cNvPr id="1061" name="Freeform 37"/>
          <p:cNvSpPr>
            <a:spLocks/>
          </p:cNvSpPr>
          <p:nvPr userDrawn="1"/>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US">
              <a:solidFill>
                <a:srgbClr val="000000"/>
              </a:solidFill>
            </a:endParaRPr>
          </a:p>
        </p:txBody>
      </p:sp>
      <p:sp>
        <p:nvSpPr>
          <p:cNvPr id="1062" name="Freeform 38"/>
          <p:cNvSpPr>
            <a:spLocks/>
          </p:cNvSpPr>
          <p:nvPr userDrawn="1"/>
        </p:nvSpPr>
        <p:spPr bwMode="gray">
          <a:xfrm>
            <a:off x="0" y="88900"/>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US">
              <a:solidFill>
                <a:srgbClr val="000000"/>
              </a:solidFill>
            </a:endParaRPr>
          </a:p>
        </p:txBody>
      </p:sp>
    </p:spTree>
    <p:extLst>
      <p:ext uri="{BB962C8B-B14F-4D97-AF65-F5344CB8AC3E}">
        <p14:creationId xmlns:p14="http://schemas.microsoft.com/office/powerpoint/2010/main" val="3020444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S PGothic"/>
          <a:cs typeface="MS PGothic"/>
        </a:defRPr>
      </a:lvl1pPr>
      <a:lvl2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2pPr>
      <a:lvl3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3pPr>
      <a:lvl4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4pPr>
      <a:lvl5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S PGothic"/>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resentationTitle"/>
          <p:cNvSpPr>
            <a:spLocks noGrp="1" noChangeArrowheads="1"/>
          </p:cNvSpPr>
          <p:nvPr>
            <p:ph type="ctrTitle"/>
            <p:custDataLst>
              <p:tags r:id="rId2"/>
            </p:custDataLst>
          </p:nvPr>
        </p:nvSpPr>
        <p:spPr>
          <a:xfrm>
            <a:off x="711200" y="1243013"/>
            <a:ext cx="8726488" cy="1111651"/>
          </a:xfrm>
        </p:spPr>
        <p:txBody>
          <a:bodyPr/>
          <a:lstStyle/>
          <a:p>
            <a:pPr eaLnBrk="1" hangingPunct="1"/>
            <a:r>
              <a:rPr lang="en-US" dirty="0" smtClean="0"/>
              <a:t>PRESS BRIEFING AT </a:t>
            </a:r>
            <a:br>
              <a:rPr lang="en-US" dirty="0" smtClean="0"/>
            </a:br>
            <a:r>
              <a:rPr lang="en-US" dirty="0" smtClean="0"/>
              <a:t>RENDEZ-VOUS DE SEPTEMBRE</a:t>
            </a:r>
            <a:br>
              <a:rPr lang="en-US" dirty="0" smtClean="0"/>
            </a:br>
            <a:endParaRPr lang="en-US" dirty="0" smtClean="0"/>
          </a:p>
        </p:txBody>
      </p:sp>
      <p:sp>
        <p:nvSpPr>
          <p:cNvPr id="28674" name="Date"/>
          <p:cNvSpPr>
            <a:spLocks noGrp="1" noChangeArrowheads="1"/>
          </p:cNvSpPr>
          <p:nvPr>
            <p:ph type="subTitle" idx="1"/>
            <p:custDataLst>
              <p:tags r:id="rId3"/>
            </p:custDataLst>
          </p:nvPr>
        </p:nvSpPr>
        <p:spPr>
          <a:xfrm>
            <a:off x="698500" y="5657850"/>
            <a:ext cx="4852988" cy="228600"/>
          </a:xfrm>
        </p:spPr>
        <p:txBody>
          <a:bodyPr/>
          <a:lstStyle/>
          <a:p>
            <a:pPr eaLnBrk="1" hangingPunct="1"/>
            <a:r>
              <a:rPr lang="en-US" b="1" dirty="0" smtClean="0">
                <a:solidFill>
                  <a:schemeClr val="bg1"/>
                </a:solidFill>
              </a:rPr>
              <a:t>SEPTEMBER 13, 2014</a:t>
            </a:r>
          </a:p>
        </p:txBody>
      </p:sp>
    </p:spTree>
    <p:custDataLst>
      <p:tags r:id="rId1"/>
    </p:custDataLst>
    <p:extLst>
      <p:ext uri="{BB962C8B-B14F-4D97-AF65-F5344CB8AC3E}">
        <p14:creationId xmlns:p14="http://schemas.microsoft.com/office/powerpoint/2010/main" val="2680636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9</a:t>
            </a:fld>
            <a:endParaRPr lang="en-US">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9/13/2014</a:t>
            </a:fld>
            <a:endParaRPr lang="en-US"/>
          </a:p>
        </p:txBody>
      </p:sp>
      <p:pic>
        <p:nvPicPr>
          <p:cNvPr id="6" name="Picture 20" descr="GUY_PBC_Blue"/>
          <p:cNvPicPr>
            <a:picLocks noChangeAspect="1" noChangeArrowheads="1"/>
          </p:cNvPicPr>
          <p:nvPr/>
        </p:nvPicPr>
        <p:blipFill>
          <a:blip r:embed="rId2"/>
          <a:srcRect/>
          <a:stretch>
            <a:fillRect/>
          </a:stretch>
        </p:blipFill>
        <p:spPr bwMode="gray">
          <a:xfrm>
            <a:off x="3013075"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97038" y="2139950"/>
            <a:ext cx="6567487" cy="1931988"/>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Alex Moczarski</a:t>
            </a:r>
          </a:p>
          <a:p>
            <a:pPr algn="ctr">
              <a:lnSpc>
                <a:spcPct val="86000"/>
              </a:lnSpc>
            </a:pPr>
            <a:endParaRPr lang="en-US" dirty="0"/>
          </a:p>
          <a:p>
            <a:pPr algn="ctr">
              <a:lnSpc>
                <a:spcPct val="86000"/>
              </a:lnSpc>
            </a:pPr>
            <a:r>
              <a:rPr lang="en-US" dirty="0">
                <a:solidFill>
                  <a:schemeClr val="accent2"/>
                </a:solidFill>
              </a:rPr>
              <a:t>President and Chief Executive Officer,</a:t>
            </a:r>
          </a:p>
          <a:p>
            <a:pPr algn="ctr">
              <a:lnSpc>
                <a:spcPct val="86000"/>
              </a:lnSpc>
            </a:pPr>
            <a:r>
              <a:rPr lang="en-US" dirty="0">
                <a:solidFill>
                  <a:schemeClr val="accent2"/>
                </a:solidFill>
              </a:rPr>
              <a:t>Guy Carpenter &amp; Company</a:t>
            </a:r>
          </a:p>
          <a:p>
            <a:pPr algn="ctr">
              <a:lnSpc>
                <a:spcPct val="86000"/>
              </a:lnSpc>
            </a:pPr>
            <a:endParaRPr lang="en-US" dirty="0">
              <a:solidFill>
                <a:schemeClr val="accent2"/>
              </a:solidFill>
            </a:endParaRPr>
          </a:p>
          <a:p>
            <a:pPr algn="ctr">
              <a:lnSpc>
                <a:spcPct val="86000"/>
              </a:lnSpc>
            </a:pPr>
            <a:r>
              <a:rPr lang="en-US" dirty="0">
                <a:solidFill>
                  <a:schemeClr val="accent2"/>
                </a:solidFill>
              </a:rPr>
              <a:t>Chairman of Marsh &amp; McLennan Companies International</a:t>
            </a:r>
          </a:p>
        </p:txBody>
      </p:sp>
    </p:spTree>
    <p:extLst>
      <p:ext uri="{BB962C8B-B14F-4D97-AF65-F5344CB8AC3E}">
        <p14:creationId xmlns:p14="http://schemas.microsoft.com/office/powerpoint/2010/main" val="19630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DBAB3-4DF5-44C9-B417-754DE8CF68CC}" type="slidenum">
              <a:rPr lang="en-GB"/>
              <a:pPr/>
              <a:t>10</a:t>
            </a:fld>
            <a:endParaRPr lang="en-GB" dirty="0"/>
          </a:p>
        </p:txBody>
      </p:sp>
      <p:sp>
        <p:nvSpPr>
          <p:cNvPr id="5" name="Date Placeholder 4"/>
          <p:cNvSpPr>
            <a:spLocks noGrp="1"/>
          </p:cNvSpPr>
          <p:nvPr>
            <p:ph type="dt" sz="half" idx="11"/>
          </p:nvPr>
        </p:nvSpPr>
        <p:spPr/>
        <p:txBody>
          <a:bodyPr/>
          <a:lstStyle/>
          <a:p>
            <a:fld id="{F7AB1366-C812-4111-878A-BB1CBBBF22C8}" type="datetime4">
              <a:rPr lang="en-GB"/>
              <a:pPr/>
              <a:t>13 September 2014</a:t>
            </a:fld>
            <a:endParaRPr lang="en-GB" dirty="0"/>
          </a:p>
        </p:txBody>
      </p:sp>
      <p:sp>
        <p:nvSpPr>
          <p:cNvPr id="5132" name="Rectangle 12"/>
          <p:cNvSpPr>
            <a:spLocks noGrp="1" noChangeArrowheads="1"/>
          </p:cNvSpPr>
          <p:nvPr>
            <p:ph type="title"/>
          </p:nvPr>
        </p:nvSpPr>
        <p:spPr/>
        <p:txBody>
          <a:bodyPr/>
          <a:lstStyle/>
          <a:p>
            <a:r>
              <a:rPr lang="en-GB" dirty="0"/>
              <a:t>Primary Information</a:t>
            </a:r>
            <a:br>
              <a:rPr lang="en-GB" dirty="0"/>
            </a:br>
            <a:r>
              <a:rPr lang="en-GB" dirty="0">
                <a:solidFill>
                  <a:schemeClr val="accent2"/>
                </a:solidFill>
              </a:rPr>
              <a:t>Secondary Information</a:t>
            </a:r>
          </a:p>
        </p:txBody>
      </p:sp>
      <p:sp>
        <p:nvSpPr>
          <p:cNvPr id="5133" name="Rectangle 13"/>
          <p:cNvSpPr>
            <a:spLocks noGrp="1" noChangeArrowheads="1"/>
          </p:cNvSpPr>
          <p:nvPr>
            <p:ph type="body" idx="1"/>
          </p:nvPr>
        </p:nvSpPr>
        <p:spPr/>
        <p:txBody>
          <a:bodyPr/>
          <a:lstStyle/>
          <a:p>
            <a:r>
              <a:rPr lang="en-GB" dirty="0"/>
              <a:t>Bulleted text in Arial left aligned</a:t>
            </a:r>
          </a:p>
          <a:p>
            <a:r>
              <a:rPr lang="en-GB" dirty="0"/>
              <a:t>Paragraph spacing 0.6 lines before bullets</a:t>
            </a:r>
          </a:p>
          <a:p>
            <a:pPr lvl="1"/>
            <a:r>
              <a:rPr lang="en-GB" dirty="0"/>
              <a:t>Second level copy with 0.2 lines before</a:t>
            </a:r>
          </a:p>
          <a:p>
            <a:pPr lvl="2"/>
            <a:r>
              <a:rPr lang="en-GB" dirty="0"/>
              <a:t>Third level</a:t>
            </a:r>
          </a:p>
          <a:p>
            <a:pPr lvl="3"/>
            <a:r>
              <a:rPr lang="en-GB" dirty="0"/>
              <a:t>Fourth Level</a:t>
            </a:r>
          </a:p>
          <a:p>
            <a:pPr lvl="4"/>
            <a:r>
              <a:rPr lang="en-GB" dirty="0"/>
              <a:t>Fifth level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02788" cy="71928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78" y="335479"/>
            <a:ext cx="5093176" cy="6563371"/>
          </a:xfrm>
          <a:prstGeom prst="rect">
            <a:avLst/>
          </a:prstGeom>
        </p:spPr>
      </p:pic>
    </p:spTree>
    <p:custDataLst>
      <p:tags r:id="rId1"/>
    </p:custDataLst>
    <p:extLst>
      <p:ext uri="{BB962C8B-B14F-4D97-AF65-F5344CB8AC3E}">
        <p14:creationId xmlns:p14="http://schemas.microsoft.com/office/powerpoint/2010/main" val="975092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Cat Gap</a:t>
            </a:r>
            <a:endParaRPr lang="en-GB" dirty="0"/>
          </a:p>
        </p:txBody>
      </p:sp>
      <p:sp>
        <p:nvSpPr>
          <p:cNvPr id="3" name="Slide Number Placeholder 2"/>
          <p:cNvSpPr>
            <a:spLocks noGrp="1"/>
          </p:cNvSpPr>
          <p:nvPr>
            <p:ph type="sldNum" sz="quarter" idx="10"/>
          </p:nvPr>
        </p:nvSpPr>
        <p:spPr/>
        <p:txBody>
          <a:bodyPr/>
          <a:lstStyle/>
          <a:p>
            <a:fld id="{9F2EBA4C-D824-42B4-83BE-30DEF3845CF3}" type="slidenum">
              <a:rPr lang="en-GB" smtClean="0"/>
              <a:pPr/>
              <a:t>11</a:t>
            </a:fld>
            <a:endParaRPr lang="en-GB"/>
          </a:p>
        </p:txBody>
      </p:sp>
      <p:sp>
        <p:nvSpPr>
          <p:cNvPr id="4" name="Date Placeholder 3"/>
          <p:cNvSpPr>
            <a:spLocks noGrp="1"/>
          </p:cNvSpPr>
          <p:nvPr>
            <p:ph type="dt" sz="half" idx="11"/>
          </p:nvPr>
        </p:nvSpPr>
        <p:spPr/>
        <p:txBody>
          <a:bodyPr/>
          <a:lstStyle/>
          <a:p>
            <a:fld id="{D5EF501A-8382-4C87-83C7-31599ADC0EB1}" type="datetime4">
              <a:rPr lang="en-GB" smtClean="0"/>
              <a:pPr/>
              <a:t>13 September 2014</a:t>
            </a:fld>
            <a:endParaRPr lang="en-GB"/>
          </a:p>
        </p:txBody>
      </p:sp>
      <p:graphicFrame>
        <p:nvGraphicFramePr>
          <p:cNvPr id="5" name="Chart 4"/>
          <p:cNvGraphicFramePr>
            <a:graphicFrameLocks/>
          </p:cNvGraphicFramePr>
          <p:nvPr>
            <p:extLst>
              <p:ext uri="{D42A27DB-BD31-4B8C-83A1-F6EECF244321}">
                <p14:modId xmlns:p14="http://schemas.microsoft.com/office/powerpoint/2010/main" val="2305063800"/>
              </p:ext>
            </p:extLst>
          </p:nvPr>
        </p:nvGraphicFramePr>
        <p:xfrm>
          <a:off x="469373" y="962526"/>
          <a:ext cx="8559123" cy="51302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343048" y="6294922"/>
            <a:ext cx="2685449" cy="224677"/>
          </a:xfrm>
          <a:prstGeom prst="rect">
            <a:avLst/>
          </a:prstGeom>
          <a:noFill/>
        </p:spPr>
        <p:txBody>
          <a:bodyPr wrap="square" rtlCol="0">
            <a:spAutoFit/>
          </a:bodyPr>
          <a:lstStyle/>
          <a:p>
            <a:pPr algn="r"/>
            <a:r>
              <a:rPr lang="en-GB" sz="1000" dirty="0" smtClean="0"/>
              <a:t>Source: Guy Carpenter, Swiss Re</a:t>
            </a:r>
            <a:endParaRPr lang="en-GB" sz="1000" dirty="0"/>
          </a:p>
        </p:txBody>
      </p:sp>
    </p:spTree>
    <p:extLst>
      <p:ext uri="{BB962C8B-B14F-4D97-AF65-F5344CB8AC3E}">
        <p14:creationId xmlns:p14="http://schemas.microsoft.com/office/powerpoint/2010/main" val="1282904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923" y="2878074"/>
            <a:ext cx="6012180" cy="48768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1</a:t>
            </a:fld>
            <a:endParaRPr lang="en-US">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9/13/2014</a:t>
            </a:fld>
            <a:endParaRPr lang="en-US"/>
          </a:p>
        </p:txBody>
      </p:sp>
      <p:pic>
        <p:nvPicPr>
          <p:cNvPr id="6" name="Picture 20" descr="GUY_PBC_Blue"/>
          <p:cNvPicPr>
            <a:picLocks noChangeAspect="1" noChangeArrowheads="1"/>
          </p:cNvPicPr>
          <p:nvPr/>
        </p:nvPicPr>
        <p:blipFill>
          <a:blip r:embed="rId2"/>
          <a:srcRect/>
          <a:stretch>
            <a:fillRect/>
          </a:stretch>
        </p:blipFill>
        <p:spPr bwMode="gray">
          <a:xfrm>
            <a:off x="3013075"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97038" y="2139950"/>
            <a:ext cx="6567487" cy="1931988"/>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Alex Moczarski</a:t>
            </a:r>
          </a:p>
          <a:p>
            <a:pPr algn="ctr">
              <a:lnSpc>
                <a:spcPct val="86000"/>
              </a:lnSpc>
            </a:pPr>
            <a:endParaRPr lang="en-US" dirty="0"/>
          </a:p>
          <a:p>
            <a:pPr algn="ctr">
              <a:lnSpc>
                <a:spcPct val="86000"/>
              </a:lnSpc>
            </a:pPr>
            <a:r>
              <a:rPr lang="en-US" dirty="0">
                <a:solidFill>
                  <a:schemeClr val="accent2"/>
                </a:solidFill>
              </a:rPr>
              <a:t>President and Chief Executive Officer,</a:t>
            </a:r>
          </a:p>
          <a:p>
            <a:pPr algn="ctr">
              <a:lnSpc>
                <a:spcPct val="86000"/>
              </a:lnSpc>
            </a:pPr>
            <a:r>
              <a:rPr lang="en-US" dirty="0">
                <a:solidFill>
                  <a:schemeClr val="accent2"/>
                </a:solidFill>
              </a:rPr>
              <a:t>Guy Carpenter &amp; Company</a:t>
            </a:r>
          </a:p>
          <a:p>
            <a:pPr algn="ctr">
              <a:lnSpc>
                <a:spcPct val="86000"/>
              </a:lnSpc>
            </a:pPr>
            <a:endParaRPr lang="en-US" dirty="0">
              <a:solidFill>
                <a:schemeClr val="accent2"/>
              </a:solidFill>
            </a:endParaRPr>
          </a:p>
          <a:p>
            <a:pPr algn="ctr">
              <a:lnSpc>
                <a:spcPct val="86000"/>
              </a:lnSpc>
            </a:pPr>
            <a:r>
              <a:rPr lang="en-US" dirty="0">
                <a:solidFill>
                  <a:schemeClr val="accent2"/>
                </a:solidFill>
              </a:rPr>
              <a:t>Chairman of Marsh &amp; McLennan Companies International</a:t>
            </a:r>
          </a:p>
        </p:txBody>
      </p:sp>
      <p:sp>
        <p:nvSpPr>
          <p:cNvPr id="8" name="Rectangle 5"/>
          <p:cNvSpPr>
            <a:spLocks noChangeArrowheads="1"/>
          </p:cNvSpPr>
          <p:nvPr/>
        </p:nvSpPr>
        <p:spPr bwMode="gray">
          <a:xfrm>
            <a:off x="608013" y="534988"/>
            <a:ext cx="8686800" cy="690562"/>
          </a:xfrm>
          <a:prstGeom prst="rect">
            <a:avLst/>
          </a:prstGeom>
          <a:noFill/>
          <a:ln w="9525">
            <a:noFill/>
            <a:miter lim="800000"/>
            <a:headEnd/>
            <a:tailEnd/>
          </a:ln>
        </p:spPr>
        <p:txBody>
          <a:bodyPr lIns="0"/>
          <a:lstStyle/>
          <a:p>
            <a:pPr>
              <a:lnSpc>
                <a:spcPct val="83000"/>
              </a:lnSpc>
            </a:pPr>
            <a:endParaRPr lang="en-US" sz="2100" dirty="0">
              <a:solidFill>
                <a:srgbClr val="00A8C8"/>
              </a:solidFill>
            </a:endParaRPr>
          </a:p>
        </p:txBody>
      </p:sp>
    </p:spTree>
    <p:extLst>
      <p:ext uri="{BB962C8B-B14F-4D97-AF65-F5344CB8AC3E}">
        <p14:creationId xmlns:p14="http://schemas.microsoft.com/office/powerpoint/2010/main" val="42593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0" descr="GUY_PBC_Blue"/>
          <p:cNvPicPr>
            <a:picLocks noChangeAspect="1" noChangeArrowheads="1"/>
          </p:cNvPicPr>
          <p:nvPr/>
        </p:nvPicPr>
        <p:blipFill>
          <a:blip r:embed="rId2"/>
          <a:srcRect/>
          <a:stretch>
            <a:fillRect/>
          </a:stretch>
        </p:blipFill>
        <p:spPr bwMode="gray">
          <a:xfrm>
            <a:off x="2860675" y="4886325"/>
            <a:ext cx="3821113" cy="292100"/>
          </a:xfrm>
          <a:prstGeom prst="rect">
            <a:avLst/>
          </a:prstGeom>
          <a:noFill/>
          <a:ln w="9525">
            <a:noFill/>
            <a:miter lim="800000"/>
            <a:headEnd/>
            <a:tailEnd/>
          </a:ln>
        </p:spPr>
      </p:pic>
      <p:sp>
        <p:nvSpPr>
          <p:cNvPr id="33795" name="Text Box 8"/>
          <p:cNvSpPr txBox="1">
            <a:spLocks noChangeArrowheads="1"/>
          </p:cNvSpPr>
          <p:nvPr/>
        </p:nvSpPr>
        <p:spPr bwMode="gray">
          <a:xfrm>
            <a:off x="3165594" y="1987550"/>
            <a:ext cx="3323987" cy="1157881"/>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David Priebe</a:t>
            </a:r>
          </a:p>
          <a:p>
            <a:pPr algn="ctr">
              <a:lnSpc>
                <a:spcPct val="86000"/>
              </a:lnSpc>
            </a:pPr>
            <a:endParaRPr lang="en-US" dirty="0"/>
          </a:p>
          <a:p>
            <a:pPr algn="ctr">
              <a:lnSpc>
                <a:spcPct val="86000"/>
              </a:lnSpc>
            </a:pPr>
            <a:r>
              <a:rPr lang="en-US" dirty="0">
                <a:solidFill>
                  <a:schemeClr val="accent2"/>
                </a:solidFill>
              </a:rPr>
              <a:t>Vice </a:t>
            </a:r>
            <a:r>
              <a:rPr lang="en-US" dirty="0" smtClean="0">
                <a:solidFill>
                  <a:schemeClr val="accent2"/>
                </a:solidFill>
              </a:rPr>
              <a:t>Chairman</a:t>
            </a:r>
            <a:endParaRPr lang="en-US" dirty="0">
              <a:solidFill>
                <a:schemeClr val="accent2"/>
              </a:solidFill>
            </a:endParaRPr>
          </a:p>
        </p:txBody>
      </p:sp>
    </p:spTree>
    <p:extLst>
      <p:ext uri="{BB962C8B-B14F-4D97-AF65-F5344CB8AC3E}">
        <p14:creationId xmlns:p14="http://schemas.microsoft.com/office/powerpoint/2010/main" val="209230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 Property Catastrophe Rate on Line Index</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C80965FB-63B8-4DF1-B8CD-A229080819CB}" type="slidenum">
              <a:rPr lang="en-GB" smtClean="0"/>
              <a:pPr/>
              <a:t>3</a:t>
            </a:fld>
            <a:endParaRPr lang="en-GB"/>
          </a:p>
        </p:txBody>
      </p:sp>
      <p:sp>
        <p:nvSpPr>
          <p:cNvPr id="5" name="Date Placeholder 4"/>
          <p:cNvSpPr>
            <a:spLocks noGrp="1"/>
          </p:cNvSpPr>
          <p:nvPr>
            <p:ph type="dt" sz="half" idx="11"/>
          </p:nvPr>
        </p:nvSpPr>
        <p:spPr/>
        <p:txBody>
          <a:bodyPr/>
          <a:lstStyle/>
          <a:p>
            <a:fld id="{BA24C3AF-F66A-44A0-BA04-383899093452}" type="datetime4">
              <a:rPr lang="en-GB" smtClean="0"/>
              <a:pPr/>
              <a:t>13 September 2014</a:t>
            </a:fld>
            <a:endParaRPr lang="en-GB"/>
          </a:p>
        </p:txBody>
      </p:sp>
      <p:graphicFrame>
        <p:nvGraphicFramePr>
          <p:cNvPr id="7" name="Chart 6"/>
          <p:cNvGraphicFramePr>
            <a:graphicFrameLocks noGrp="1"/>
          </p:cNvGraphicFramePr>
          <p:nvPr>
            <p:extLst>
              <p:ext uri="{D42A27DB-BD31-4B8C-83A1-F6EECF244321}">
                <p14:modId xmlns:p14="http://schemas.microsoft.com/office/powerpoint/2010/main" val="1979451859"/>
              </p:ext>
            </p:extLst>
          </p:nvPr>
        </p:nvGraphicFramePr>
        <p:xfrm>
          <a:off x="437859" y="885524"/>
          <a:ext cx="8638764" cy="5486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663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r>
              <a:rPr lang="en-US" dirty="0" smtClean="0"/>
              <a:t>Un-utilized </a:t>
            </a:r>
            <a:r>
              <a:rPr lang="en-US" dirty="0" err="1" smtClean="0"/>
              <a:t>Authorised</a:t>
            </a:r>
            <a:r>
              <a:rPr lang="en-US" dirty="0" smtClean="0"/>
              <a:t> Capacity 2011-2014</a:t>
            </a:r>
          </a:p>
        </p:txBody>
      </p:sp>
      <p:sp>
        <p:nvSpPr>
          <p:cNvPr id="5" name="Date Placeholder 4"/>
          <p:cNvSpPr txBox="1">
            <a:spLocks noGrp="1"/>
          </p:cNvSpPr>
          <p:nvPr/>
        </p:nvSpPr>
        <p:spPr bwMode="gray">
          <a:xfrm>
            <a:off x="4262438" y="6534150"/>
            <a:ext cx="1079500" cy="106363"/>
          </a:xfrm>
          <a:prstGeom prst="rect">
            <a:avLst/>
          </a:prstGeom>
          <a:noFill/>
          <a:ln algn="ctr">
            <a:miter lim="800000"/>
            <a:headEnd/>
            <a:tailEnd/>
          </a:ln>
        </p:spPr>
        <p:txBody>
          <a:bodyPr lIns="0" tIns="0" rIns="0" bIns="0" anchor="b">
            <a:spAutoFit/>
          </a:bodyPr>
          <a:lstStyle/>
          <a:p>
            <a:pPr algn="ctr">
              <a:spcBef>
                <a:spcPct val="50000"/>
              </a:spcBef>
              <a:defRPr/>
            </a:pPr>
            <a:fld id="{17AD5219-67B1-4155-BE37-274857CABB57}" type="datetime4">
              <a:rPr lang="en-US" sz="700">
                <a:solidFill>
                  <a:srgbClr val="7C848A"/>
                </a:solidFill>
                <a:latin typeface="Arial" pitchFamily="34" charset="0"/>
                <a:ea typeface="+mn-ea"/>
                <a:cs typeface="Arial" pitchFamily="34" charset="0"/>
              </a:rPr>
              <a:pPr algn="ctr">
                <a:spcBef>
                  <a:spcPct val="50000"/>
                </a:spcBef>
                <a:defRPr/>
              </a:pPr>
              <a:t>September 13, 2014</a:t>
            </a:fld>
            <a:endParaRPr lang="en-US" sz="700" dirty="0">
              <a:solidFill>
                <a:srgbClr val="7C848A"/>
              </a:solidFill>
              <a:latin typeface="Arial" pitchFamily="34" charset="0"/>
              <a:ea typeface="+mn-ea"/>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0" y="1108118"/>
            <a:ext cx="8963246" cy="53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275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C594B0C-DA51-424D-8B4A-5ABF5C443C56}" type="slidenum">
              <a:rPr lang="en-GB"/>
              <a:pPr/>
              <a:t>5</a:t>
            </a:fld>
            <a:endParaRPr lang="en-GB"/>
          </a:p>
        </p:txBody>
      </p:sp>
      <p:sp>
        <p:nvSpPr>
          <p:cNvPr id="5" name="Date Placeholder 4"/>
          <p:cNvSpPr>
            <a:spLocks noGrp="1"/>
          </p:cNvSpPr>
          <p:nvPr>
            <p:ph type="dt" sz="half" idx="11"/>
          </p:nvPr>
        </p:nvSpPr>
        <p:spPr/>
        <p:txBody>
          <a:bodyPr/>
          <a:lstStyle/>
          <a:p>
            <a:fld id="{0D74AC8B-3252-4800-A7B5-0C279E9A36E0}" type="datetime4">
              <a:rPr lang="en-GB"/>
              <a:pPr/>
              <a:t>13 September 2014</a:t>
            </a:fld>
            <a:endParaRPr lang="en-GB"/>
          </a:p>
        </p:txBody>
      </p:sp>
      <p:sp>
        <p:nvSpPr>
          <p:cNvPr id="5132" name="Rectangle 12"/>
          <p:cNvSpPr>
            <a:spLocks noGrp="1" noChangeArrowheads="1"/>
          </p:cNvSpPr>
          <p:nvPr>
            <p:ph type="title"/>
          </p:nvPr>
        </p:nvSpPr>
        <p:spPr/>
        <p:txBody>
          <a:bodyPr/>
          <a:lstStyle/>
          <a:p>
            <a:r>
              <a:rPr lang="en-GB" dirty="0" smtClean="0"/>
              <a:t>144 Catastrophe Bonds</a:t>
            </a:r>
            <a:r>
              <a:rPr lang="en-GB" dirty="0"/>
              <a:t/>
            </a:r>
            <a:br>
              <a:rPr lang="en-GB" dirty="0"/>
            </a:br>
            <a:endParaRPr lang="en-GB" dirty="0">
              <a:solidFill>
                <a:schemeClr val="accent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13" y="881512"/>
            <a:ext cx="9139516" cy="6105731"/>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0" descr="GUY_PBC_Blue"/>
          <p:cNvPicPr>
            <a:picLocks noChangeAspect="1" noChangeArrowheads="1"/>
          </p:cNvPicPr>
          <p:nvPr/>
        </p:nvPicPr>
        <p:blipFill>
          <a:blip r:embed="rId2"/>
          <a:srcRect/>
          <a:stretch>
            <a:fillRect/>
          </a:stretch>
        </p:blipFill>
        <p:spPr bwMode="gray">
          <a:xfrm>
            <a:off x="2860675" y="4886325"/>
            <a:ext cx="3821113" cy="292100"/>
          </a:xfrm>
          <a:prstGeom prst="rect">
            <a:avLst/>
          </a:prstGeom>
          <a:noFill/>
          <a:ln w="9525">
            <a:noFill/>
            <a:miter lim="800000"/>
            <a:headEnd/>
            <a:tailEnd/>
          </a:ln>
        </p:spPr>
      </p:pic>
      <p:sp>
        <p:nvSpPr>
          <p:cNvPr id="35843" name="Text Box 8"/>
          <p:cNvSpPr txBox="1">
            <a:spLocks noChangeArrowheads="1"/>
          </p:cNvSpPr>
          <p:nvPr/>
        </p:nvSpPr>
        <p:spPr bwMode="gray">
          <a:xfrm>
            <a:off x="2402174" y="1987550"/>
            <a:ext cx="4858766" cy="1157881"/>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Nick Frankland</a:t>
            </a:r>
          </a:p>
          <a:p>
            <a:pPr algn="ctr">
              <a:lnSpc>
                <a:spcPct val="86000"/>
              </a:lnSpc>
            </a:pPr>
            <a:endParaRPr lang="en-US" dirty="0"/>
          </a:p>
          <a:p>
            <a:pPr algn="ctr">
              <a:lnSpc>
                <a:spcPct val="86000"/>
              </a:lnSpc>
            </a:pPr>
            <a:r>
              <a:rPr lang="en-US" dirty="0">
                <a:solidFill>
                  <a:schemeClr val="accent2"/>
                </a:solidFill>
              </a:rPr>
              <a:t>Chief Executive </a:t>
            </a:r>
            <a:r>
              <a:rPr lang="en-US" dirty="0" smtClean="0">
                <a:solidFill>
                  <a:schemeClr val="accent2"/>
                </a:solidFill>
              </a:rPr>
              <a:t>Officer, EMEA Operations</a:t>
            </a:r>
            <a:endParaRPr lang="en-US" dirty="0">
              <a:solidFill>
                <a:schemeClr val="accent2"/>
              </a:solidFill>
            </a:endParaRPr>
          </a:p>
        </p:txBody>
      </p:sp>
    </p:spTree>
    <p:extLst>
      <p:ext uri="{BB962C8B-B14F-4D97-AF65-F5344CB8AC3E}">
        <p14:creationId xmlns:p14="http://schemas.microsoft.com/office/powerpoint/2010/main" val="317972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Guy Carpenter Collateralised Reinsurance Usage </a:t>
            </a:r>
            <a:endParaRPr lang="en-GB" dirty="0"/>
          </a:p>
        </p:txBody>
      </p:sp>
      <p:sp>
        <p:nvSpPr>
          <p:cNvPr id="5" name="Slide Number Placeholder 4"/>
          <p:cNvSpPr>
            <a:spLocks noGrp="1"/>
          </p:cNvSpPr>
          <p:nvPr>
            <p:ph type="sldNum" sz="quarter" idx="10"/>
          </p:nvPr>
        </p:nvSpPr>
        <p:spPr/>
        <p:txBody>
          <a:bodyPr/>
          <a:lstStyle/>
          <a:p>
            <a:pPr>
              <a:defRPr/>
            </a:pPr>
            <a:fld id="{2AF0443A-081C-44F9-B090-0F559D15F659}" type="slidenum">
              <a:rPr lang="en-US" smtClean="0"/>
              <a:pPr>
                <a:defRPr/>
              </a:pPr>
              <a:t>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46979955"/>
              </p:ext>
            </p:extLst>
          </p:nvPr>
        </p:nvGraphicFramePr>
        <p:xfrm>
          <a:off x="884118" y="1297541"/>
          <a:ext cx="7398952" cy="4838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411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0" descr="GUY_PBC_Blue"/>
          <p:cNvPicPr>
            <a:picLocks noChangeAspect="1" noChangeArrowheads="1"/>
          </p:cNvPicPr>
          <p:nvPr/>
        </p:nvPicPr>
        <p:blipFill>
          <a:blip r:embed="rId2"/>
          <a:srcRect/>
          <a:stretch>
            <a:fillRect/>
          </a:stretch>
        </p:blipFill>
        <p:spPr bwMode="gray">
          <a:xfrm>
            <a:off x="2860675" y="4886325"/>
            <a:ext cx="3821113" cy="292100"/>
          </a:xfrm>
          <a:prstGeom prst="rect">
            <a:avLst/>
          </a:prstGeom>
          <a:noFill/>
          <a:ln w="9525">
            <a:noFill/>
            <a:miter lim="800000"/>
            <a:headEnd/>
            <a:tailEnd/>
          </a:ln>
        </p:spPr>
      </p:pic>
      <p:sp>
        <p:nvSpPr>
          <p:cNvPr id="37891" name="Text Box 4"/>
          <p:cNvSpPr txBox="1">
            <a:spLocks noChangeArrowheads="1"/>
          </p:cNvSpPr>
          <p:nvPr/>
        </p:nvSpPr>
        <p:spPr bwMode="gray">
          <a:xfrm>
            <a:off x="2762250" y="1987550"/>
            <a:ext cx="4141788" cy="1408113"/>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James Nash</a:t>
            </a:r>
          </a:p>
          <a:p>
            <a:pPr algn="ctr">
              <a:lnSpc>
                <a:spcPct val="86000"/>
              </a:lnSpc>
            </a:pPr>
            <a:endParaRPr lang="en-US" dirty="0"/>
          </a:p>
          <a:p>
            <a:pPr algn="ctr">
              <a:lnSpc>
                <a:spcPct val="86000"/>
              </a:lnSpc>
            </a:pPr>
            <a:r>
              <a:rPr lang="en-US" dirty="0" smtClean="0">
                <a:solidFill>
                  <a:schemeClr val="accent2"/>
                </a:solidFill>
              </a:rPr>
              <a:t>Chief Executive Officer-Asia Pacific,</a:t>
            </a:r>
          </a:p>
          <a:p>
            <a:pPr algn="ctr">
              <a:lnSpc>
                <a:spcPct val="86000"/>
              </a:lnSpc>
            </a:pPr>
            <a:r>
              <a:rPr lang="en-US" dirty="0" smtClean="0">
                <a:solidFill>
                  <a:schemeClr val="accent2"/>
                </a:solidFill>
              </a:rPr>
              <a:t>Guy Carpenter &amp; Company</a:t>
            </a:r>
            <a:endParaRPr lang="en-US" dirty="0">
              <a:solidFill>
                <a:schemeClr val="accent2"/>
              </a:solidFill>
            </a:endParaRPr>
          </a:p>
        </p:txBody>
      </p:sp>
    </p:spTree>
    <p:extLst>
      <p:ext uri="{BB962C8B-B14F-4D97-AF65-F5344CB8AC3E}">
        <p14:creationId xmlns:p14="http://schemas.microsoft.com/office/powerpoint/2010/main" val="2352808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USHBK11FP01\tbarone$\MC for john.JPG&lt;/ImageFile&gt;&#10;  &lt;ThumbNailFile&gt;C:\Documents and Settings\tbarone\Local Settings\Application Data\MMC\Cache\T1000024D1000024.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10&lt;/Brightness&gt;&#10;      &lt;Colour /&gt;&#10;      &lt;ColourNumber&gt;-1&lt;/ColourNumber&gt;&#10;    &lt;/Facets&gt;&#10;    &lt;Facets&gt;&#10;      &lt;SideOfTick&gt;Right&lt;/SideOfTick&gt;&#10;      &lt;TickPosition&gt;&#10;        &lt;X&gt;21&lt;/X&gt;&#10;        &lt;Y&gt;6&lt;/Y&gt;&#10;      &lt;/TickPosition&gt;&#10;      &lt;EndTickPosition&gt;&#10;        &lt;X&gt;0&lt;/X&gt;&#10;        &lt;Y&gt;0&lt;/Y&gt;&#10;      &lt;/EndTickPosition&gt;&#10;      &lt;FacetNumber&gt;4&lt;/FacetNumber&gt;&#10;      &lt;Brightness&gt;50&lt;/Brightness&gt;&#10;      &lt;Colour&gt;#A6E2EF&lt;/Colour&gt;&#10;      &lt;ColourNumber&gt;3&lt;/ColourNumber&gt;&#10;    &lt;/Facets&gt;&#10;    &lt;Facets&gt;&#10;      &lt;SideOfTick&gt;Bottom&lt;/SideOfTick&gt;&#10;      &lt;TickPosition&gt;&#10;        &lt;X&gt;15&lt;/X&gt;&#10;        &lt;Y&gt;10&lt;/Y&gt;&#10;      &lt;/TickPosition&gt;&#10;      &lt;EndTickPosition&gt;&#10;        &lt;X&gt;0&lt;/X&gt;&#10;        &lt;Y&gt;0&lt;/Y&gt;&#10;      &lt;/EndTickPosition&gt;&#10;      &lt;FacetNumber&gt;3&lt;/FacetNumber&gt;&#10;      &lt;Brightness&gt;70&lt;/Brightness&gt;&#10;      &lt;Colour /&gt;&#10;      &lt;ColourNumber&gt;-1&lt;/ColourNumber&gt;&#10;    &lt;/Facets&gt;&#10;    &lt;Facets&gt;&#10;      &lt;SideOfTick&gt;Bottom&lt;/SideOfTick&gt;&#10;      &lt;TickPosition&gt;&#10;        &lt;X&gt;9&lt;/X&gt;&#10;        &lt;Y&gt;10&lt;/Y&gt;&#10;      &lt;/TickPosition&gt;&#10;      &lt;EndTickPosition&gt;&#10;        &lt;X&gt;0&lt;/X&gt;&#10;        &lt;Y&gt;0&lt;/Y&gt;&#10;      &lt;/EndTickPosition&gt;&#10;      &lt;FacetNumber&gt;2&lt;/FacetNumber&gt;&#10;      &lt;Brightness&gt;41&lt;/Brightness&gt;&#10;      &lt;Colour&gt;#006D9E&lt;/Colour&gt;&#10;      &lt;ColourNumber&gt;1&lt;/ColourNumber&gt;&#10;    &lt;/Facets&gt;&#10;    &lt;Facets&gt;&#10;      &lt;SideOfTick&gt;LeftBottom&lt;/SideOfTick&gt;&#10;      &lt;TickPosition&gt;&#10;        &lt;X&gt;0&lt;/X&gt;&#10;        &lt;Y&gt;10&lt;/Y&gt;&#10;      &lt;/TickPosition&gt;&#10;      &lt;EndTickPosition&gt;&#10;        &lt;X&gt;0&lt;/X&gt;&#10;        &lt;Y&gt;0&lt;/Y&gt;&#10;      &lt;/EndTickPosition&gt;&#10;      &lt;FacetNumber&gt;1&lt;/FacetNumber&gt;&#10;      &lt;Brightness&gt;29&lt;/Brightness&gt;&#10;      &lt;Colour&gt;#002C77&lt;/Colour&gt;&#10;      &lt;ColourNumber&gt;0&lt;/ColourNumber&gt;&#10;    &lt;/Facets&gt;&#10;    &lt;Facets&gt;&#10;      &lt;SideOfTick&gt;Left&lt;/SideOfTick&gt;&#10;      &lt;TickPosition&gt;&#10;        &lt;X&gt;0&lt;/X&gt;&#10;        &lt;Y&gt;1&lt;/Y&gt;&#10;      &lt;/TickPosition&gt;&#10;      &lt;EndTickPosition&gt;&#10;        &lt;X&gt;0&lt;/X&gt;&#10;        &lt;Y&gt;0&lt;/Y&gt;&#10;      &lt;/EndTickPosition&gt;&#10;      &lt;FacetNumber&gt;0&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_SLIDETYPE" val="Cover"/>
  <p:tag name="MMCOA_TRANSPARENT" val="False"/>
</p:tagLst>
</file>

<file path=ppt/tags/tag4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615</Words>
  <Application>Microsoft Office PowerPoint</Application>
  <PresentationFormat>Custom</PresentationFormat>
  <Paragraphs>99</Paragraphs>
  <Slides>13</Slides>
  <Notes>6</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1_Default Design</vt:lpstr>
      <vt:lpstr>PRESS BRIEFING AT  RENDEZ-VOUS DE SEPTEMBRE </vt:lpstr>
      <vt:lpstr>PowerPoint Presentation</vt:lpstr>
      <vt:lpstr>PowerPoint Presentation</vt:lpstr>
      <vt:lpstr>US Property Catastrophe Rate on Line Index</vt:lpstr>
      <vt:lpstr>Un-utilized Authorised Capacity 2011-2014</vt:lpstr>
      <vt:lpstr>144 Catastrophe Bonds </vt:lpstr>
      <vt:lpstr>PowerPoint Presentation</vt:lpstr>
      <vt:lpstr>Guy Carpenter Collateralised Reinsurance Usage </vt:lpstr>
      <vt:lpstr>PowerPoint Presentation</vt:lpstr>
      <vt:lpstr>PowerPoint Presentation</vt:lpstr>
      <vt:lpstr>Primary Information Secondary Information</vt:lpstr>
      <vt:lpstr>The Cat Gap</vt:lpstr>
      <vt:lpstr>PowerPoint Presentation</vt:lpstr>
    </vt:vector>
  </TitlesOfParts>
  <Company>Guy Carpenter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Christopher Klein</dc:creator>
  <cp:lastModifiedBy>MMC User</cp:lastModifiedBy>
  <cp:revision>108</cp:revision>
  <dcterms:created xsi:type="dcterms:W3CDTF">2011-02-16T15:14:35Z</dcterms:created>
  <dcterms:modified xsi:type="dcterms:W3CDTF">2014-09-13T15:17:24Z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_NewReviewCycle">
    <vt:lpwstr/>
  </property>
</Properties>
</file>