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3.xml" ContentType="application/vnd.openxmlformats-officedocument.theme+xml"/>
  <Override PartName="/ppt/tags/tag4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4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1" r:id="rId2"/>
  </p:sldMasterIdLst>
  <p:notesMasterIdLst>
    <p:notesMasterId r:id="rId7"/>
  </p:notesMasterIdLst>
  <p:sldIdLst>
    <p:sldId id="281" r:id="rId3"/>
    <p:sldId id="265" r:id="rId4"/>
    <p:sldId id="268" r:id="rId5"/>
    <p:sldId id="258" r:id="rId6"/>
  </p:sldIdLst>
  <p:sldSz cx="9602788" cy="6858000"/>
  <p:notesSz cx="6858000" cy="9144000"/>
  <p:defaultTextStyle>
    <a:defPPr>
      <a:defRPr lang="en-GB"/>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D30"/>
    <a:srgbClr val="008075"/>
    <a:srgbClr val="932077"/>
    <a:srgbClr val="595997"/>
    <a:srgbClr val="BA2C2B"/>
    <a:srgbClr val="F48132"/>
    <a:srgbClr val="FBAE17"/>
    <a:srgbClr val="7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94505" autoAdjust="0"/>
  </p:normalViewPr>
  <p:slideViewPr>
    <p:cSldViewPr snapToGrid="0">
      <p:cViewPr varScale="1">
        <p:scale>
          <a:sx n="71" d="100"/>
          <a:sy n="71" d="100"/>
        </p:scale>
        <p:origin x="-888" y="-90"/>
      </p:cViewPr>
      <p:guideLst>
        <p:guide orient="horz" pos="3950"/>
        <p:guide orient="horz" pos="808"/>
        <p:guide pos="290"/>
        <p:guide pos="575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45029665409471"/>
          <c:y val="4.7069497962520523E-2"/>
          <c:w val="0.86943055647455836"/>
          <c:h val="0.74395265109418407"/>
        </c:manualLayout>
      </c:layout>
      <c:barChart>
        <c:barDir val="col"/>
        <c:grouping val="clustered"/>
        <c:varyColors val="0"/>
        <c:ser>
          <c:idx val="0"/>
          <c:order val="0"/>
          <c:tx>
            <c:strRef>
              <c:f>'Fig8'!$L$3</c:f>
              <c:strCache>
                <c:ptCount val="1"/>
                <c:pt idx="0">
                  <c:v>Insured Losses (at 2012 values)</c:v>
                </c:pt>
              </c:strCache>
            </c:strRef>
          </c:tx>
          <c:spPr>
            <a:solidFill>
              <a:schemeClr val="accent1">
                <a:lumMod val="75000"/>
              </a:schemeClr>
            </a:solidFill>
          </c:spPr>
          <c:invertIfNegative val="0"/>
          <c:trendline>
            <c:name>Insured Losses Trend</c:name>
            <c:spPr>
              <a:ln>
                <a:prstDash val="sysDot"/>
              </a:ln>
            </c:spPr>
            <c:trendlineType val="poly"/>
            <c:order val="2"/>
            <c:dispRSqr val="0"/>
            <c:dispEq val="0"/>
          </c:trendline>
          <c:cat>
            <c:numRef>
              <c:f>'Fig8'!$K$4:$K$37</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'Fig8'!$L$4:$L$37</c:f>
              <c:numCache>
                <c:formatCode>General</c:formatCode>
                <c:ptCount val="34"/>
                <c:pt idx="0">
                  <c:v>2.73</c:v>
                </c:pt>
                <c:pt idx="1">
                  <c:v>2.65</c:v>
                </c:pt>
                <c:pt idx="2">
                  <c:v>5.9</c:v>
                </c:pt>
                <c:pt idx="3">
                  <c:v>8.42</c:v>
                </c:pt>
                <c:pt idx="4">
                  <c:v>5.09</c:v>
                </c:pt>
                <c:pt idx="5">
                  <c:v>8.52</c:v>
                </c:pt>
                <c:pt idx="6">
                  <c:v>2.73</c:v>
                </c:pt>
                <c:pt idx="7">
                  <c:v>12.59</c:v>
                </c:pt>
                <c:pt idx="8">
                  <c:v>5.05</c:v>
                </c:pt>
                <c:pt idx="9">
                  <c:v>17.97</c:v>
                </c:pt>
                <c:pt idx="10">
                  <c:v>24.7</c:v>
                </c:pt>
                <c:pt idx="11">
                  <c:v>21.19</c:v>
                </c:pt>
                <c:pt idx="12">
                  <c:v>39.4</c:v>
                </c:pt>
                <c:pt idx="13">
                  <c:v>14.68</c:v>
                </c:pt>
                <c:pt idx="14">
                  <c:v>30.74</c:v>
                </c:pt>
                <c:pt idx="15">
                  <c:v>24.13</c:v>
                </c:pt>
                <c:pt idx="16">
                  <c:v>13</c:v>
                </c:pt>
                <c:pt idx="17">
                  <c:v>7.5</c:v>
                </c:pt>
                <c:pt idx="18">
                  <c:v>22.04</c:v>
                </c:pt>
                <c:pt idx="19">
                  <c:v>39.53</c:v>
                </c:pt>
                <c:pt idx="20">
                  <c:v>11.16</c:v>
                </c:pt>
                <c:pt idx="21">
                  <c:v>14.43</c:v>
                </c:pt>
                <c:pt idx="22">
                  <c:v>15.81</c:v>
                </c:pt>
                <c:pt idx="23">
                  <c:v>22.26</c:v>
                </c:pt>
                <c:pt idx="24">
                  <c:v>54.41</c:v>
                </c:pt>
                <c:pt idx="25">
                  <c:v>119.19</c:v>
                </c:pt>
                <c:pt idx="26">
                  <c:v>14.17</c:v>
                </c:pt>
                <c:pt idx="27">
                  <c:v>25.93</c:v>
                </c:pt>
                <c:pt idx="28">
                  <c:v>44.96</c:v>
                </c:pt>
                <c:pt idx="29">
                  <c:v>23.88</c:v>
                </c:pt>
                <c:pt idx="30">
                  <c:v>44.33</c:v>
                </c:pt>
                <c:pt idx="31">
                  <c:v>120.28</c:v>
                </c:pt>
                <c:pt idx="32">
                  <c:v>71.28</c:v>
                </c:pt>
                <c:pt idx="33">
                  <c:v>37.6</c:v>
                </c:pt>
              </c:numCache>
            </c:numRef>
          </c:val>
        </c:ser>
        <c:ser>
          <c:idx val="1"/>
          <c:order val="1"/>
          <c:tx>
            <c:strRef>
              <c:f>'Fig8'!$N$3</c:f>
              <c:strCache>
                <c:ptCount val="1"/>
                <c:pt idx="0">
                  <c:v>Economic Losses (at 2012 values)</c:v>
                </c:pt>
              </c:strCache>
            </c:strRef>
          </c:tx>
          <c:spPr>
            <a:solidFill>
              <a:schemeClr val="accent1">
                <a:lumMod val="60000"/>
                <a:lumOff val="40000"/>
              </a:schemeClr>
            </a:solidFill>
          </c:spPr>
          <c:invertIfNegative val="0"/>
          <c:trendline>
            <c:name>Economic Losses Trend</c:name>
            <c:trendlineType val="poly"/>
            <c:order val="2"/>
            <c:dispRSqr val="0"/>
            <c:dispEq val="0"/>
          </c:trendline>
          <c:cat>
            <c:numRef>
              <c:f>'Fig8'!$K$4:$K$37</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'Fig8'!$N$4:$N$37</c:f>
              <c:numCache>
                <c:formatCode>General</c:formatCode>
                <c:ptCount val="34"/>
                <c:pt idx="0">
                  <c:v>46.75</c:v>
                </c:pt>
                <c:pt idx="1">
                  <c:v>2.65</c:v>
                </c:pt>
                <c:pt idx="2">
                  <c:v>6.55</c:v>
                </c:pt>
                <c:pt idx="3">
                  <c:v>18.43</c:v>
                </c:pt>
                <c:pt idx="4">
                  <c:v>6.14</c:v>
                </c:pt>
                <c:pt idx="5">
                  <c:v>19.04</c:v>
                </c:pt>
                <c:pt idx="6">
                  <c:v>7.34</c:v>
                </c:pt>
                <c:pt idx="7">
                  <c:v>26.9</c:v>
                </c:pt>
                <c:pt idx="8">
                  <c:v>37.97</c:v>
                </c:pt>
                <c:pt idx="9">
                  <c:v>39.46</c:v>
                </c:pt>
                <c:pt idx="10">
                  <c:v>60.47</c:v>
                </c:pt>
                <c:pt idx="11">
                  <c:v>39.380000000000003</c:v>
                </c:pt>
                <c:pt idx="12">
                  <c:v>82.23</c:v>
                </c:pt>
                <c:pt idx="13">
                  <c:v>59.1</c:v>
                </c:pt>
                <c:pt idx="14">
                  <c:v>115.18</c:v>
                </c:pt>
                <c:pt idx="15">
                  <c:v>223.79</c:v>
                </c:pt>
                <c:pt idx="16">
                  <c:v>67.36</c:v>
                </c:pt>
                <c:pt idx="17">
                  <c:v>34.39</c:v>
                </c:pt>
                <c:pt idx="18">
                  <c:v>103.75</c:v>
                </c:pt>
                <c:pt idx="19">
                  <c:v>132.88</c:v>
                </c:pt>
                <c:pt idx="20">
                  <c:v>63.82</c:v>
                </c:pt>
                <c:pt idx="21">
                  <c:v>38.479999999999997</c:v>
                </c:pt>
                <c:pt idx="22">
                  <c:v>60.33</c:v>
                </c:pt>
                <c:pt idx="23">
                  <c:v>86.03</c:v>
                </c:pt>
                <c:pt idx="24">
                  <c:v>161.76</c:v>
                </c:pt>
                <c:pt idx="25">
                  <c:v>269.5</c:v>
                </c:pt>
                <c:pt idx="26">
                  <c:v>48.62</c:v>
                </c:pt>
                <c:pt idx="27">
                  <c:v>70.349999999999994</c:v>
                </c:pt>
                <c:pt idx="28">
                  <c:v>275.49</c:v>
                </c:pt>
                <c:pt idx="29">
                  <c:v>66</c:v>
                </c:pt>
                <c:pt idx="30">
                  <c:v>203.69</c:v>
                </c:pt>
                <c:pt idx="31">
                  <c:v>395.33</c:v>
                </c:pt>
                <c:pt idx="32">
                  <c:v>177.74</c:v>
                </c:pt>
                <c:pt idx="33">
                  <c:v>114.84</c:v>
                </c:pt>
              </c:numCache>
            </c:numRef>
          </c:val>
        </c:ser>
        <c:dLbls>
          <c:showLegendKey val="0"/>
          <c:showVal val="0"/>
          <c:showCatName val="0"/>
          <c:showSerName val="0"/>
          <c:showPercent val="0"/>
          <c:showBubbleSize val="0"/>
        </c:dLbls>
        <c:gapWidth val="60"/>
        <c:axId val="33774976"/>
        <c:axId val="33780864"/>
      </c:barChart>
      <c:catAx>
        <c:axId val="33774976"/>
        <c:scaling>
          <c:orientation val="minMax"/>
        </c:scaling>
        <c:delete val="0"/>
        <c:axPos val="b"/>
        <c:numFmt formatCode="General" sourceLinked="1"/>
        <c:majorTickMark val="out"/>
        <c:minorTickMark val="none"/>
        <c:tickLblPos val="nextTo"/>
        <c:crossAx val="33780864"/>
        <c:crosses val="autoZero"/>
        <c:auto val="1"/>
        <c:lblAlgn val="ctr"/>
        <c:lblOffset val="100"/>
        <c:noMultiLvlLbl val="0"/>
      </c:catAx>
      <c:valAx>
        <c:axId val="33780864"/>
        <c:scaling>
          <c:orientation val="minMax"/>
        </c:scaling>
        <c:delete val="0"/>
        <c:axPos val="l"/>
        <c:majorGridlines>
          <c:spPr>
            <a:ln>
              <a:noFill/>
            </a:ln>
          </c:spPr>
        </c:majorGridlines>
        <c:title>
          <c:tx>
            <c:rich>
              <a:bodyPr rot="-5400000" vert="horz"/>
              <a:lstStyle/>
              <a:p>
                <a:pPr>
                  <a:defRPr/>
                </a:pPr>
                <a:r>
                  <a:rPr lang="en-US" sz="1100"/>
                  <a:t>USD</a:t>
                </a:r>
                <a:r>
                  <a:rPr lang="en-US" sz="1100" baseline="0"/>
                  <a:t> bn</a:t>
                </a:r>
                <a:endParaRPr lang="en-US" sz="1100"/>
              </a:p>
            </c:rich>
          </c:tx>
          <c:layout/>
          <c:overlay val="0"/>
        </c:title>
        <c:numFmt formatCode="General" sourceLinked="1"/>
        <c:majorTickMark val="out"/>
        <c:minorTickMark val="none"/>
        <c:tickLblPos val="nextTo"/>
        <c:spPr>
          <a:noFill/>
        </c:spPr>
        <c:crossAx val="33774976"/>
        <c:crosses val="autoZero"/>
        <c:crossBetween val="between"/>
      </c:valAx>
    </c:plotArea>
    <c:legend>
      <c:legendPos val="b"/>
      <c:layout>
        <c:manualLayout>
          <c:xMode val="edge"/>
          <c:yMode val="edge"/>
          <c:x val="8.5479609166501241E-2"/>
          <c:y val="0.8825460243501807"/>
          <c:w val="0.84696777608681273"/>
          <c:h val="0.10183660852271696"/>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0.01176</cdr:x>
      <cdr:y>0.33529</cdr:y>
    </cdr:from>
    <cdr:to>
      <cdr:x>0.05378</cdr:x>
      <cdr:y>0.55783</cdr:y>
    </cdr:to>
    <cdr:sp macro="" textlink="">
      <cdr:nvSpPr>
        <cdr:cNvPr id="2" name="TextBox 1"/>
        <cdr:cNvSpPr txBox="1"/>
      </cdr:nvSpPr>
      <cdr:spPr>
        <a:xfrm xmlns:a="http://schemas.openxmlformats.org/drawingml/2006/main">
          <a:off x="66675" y="1090614"/>
          <a:ext cx="238125" cy="723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GB"/>
          </a:p>
        </p:txBody>
      </p:sp>
      <p:sp>
        <p:nvSpPr>
          <p:cNvPr id="3076"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6011337C-5108-42C6-B835-E542D88E5830}" type="slidenum">
              <a:rPr lang="en-GB"/>
              <a:pPr/>
              <a:t>‹#›</a:t>
            </a:fld>
            <a:endParaRPr lang="en-GB"/>
          </a:p>
        </p:txBody>
      </p:sp>
    </p:spTree>
    <p:extLst>
      <p:ext uri="{BB962C8B-B14F-4D97-AF65-F5344CB8AC3E}">
        <p14:creationId xmlns:p14="http://schemas.microsoft.com/office/powerpoint/2010/main" val="27868628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6111B-FF10-4E50-AE01-A397B89E0E75}" type="slidenum">
              <a:rPr lang="en-GB"/>
              <a:pPr/>
              <a:t>1</a:t>
            </a:fld>
            <a:endParaRPr lang="en-GB" dirty="0"/>
          </a:p>
        </p:txBody>
      </p:sp>
      <p:sp>
        <p:nvSpPr>
          <p:cNvPr id="6146" name="Rectangle 2"/>
          <p:cNvSpPr>
            <a:spLocks noGrp="1" noRot="1" noChangeAspect="1" noChangeArrowheads="1" noTextEdit="1"/>
          </p:cNvSpPr>
          <p:nvPr>
            <p:ph type="sldImg"/>
          </p:nvPr>
        </p:nvSpPr>
        <p:spPr>
          <a:xfrm>
            <a:off x="730250" y="365125"/>
            <a:ext cx="1728788" cy="1235075"/>
          </a:xfrm>
          <a:ln/>
        </p:spPr>
      </p:sp>
      <p:sp>
        <p:nvSpPr>
          <p:cNvPr id="6147" name="Rectangle 3"/>
          <p:cNvSpPr>
            <a:spLocks noGrp="1" noChangeArrowheads="1"/>
          </p:cNvSpPr>
          <p:nvPr>
            <p:ph type="body" idx="1"/>
          </p:nvPr>
        </p:nvSpPr>
        <p:spPr>
          <a:xfrm>
            <a:off x="480060" y="1748791"/>
            <a:ext cx="5840730" cy="6915150"/>
          </a:xfrm>
        </p:spPr>
        <p:txBody>
          <a:bodyPr/>
          <a:lstStyle/>
          <a:p>
            <a:r>
              <a:rPr lang="en-US" sz="1300" dirty="0" smtClean="0"/>
              <a:t>And so to Guy Carpenter, a  story today started over 90 years ago in the cotton fields of the southern-eastern United States.  In the early 20</a:t>
            </a:r>
            <a:r>
              <a:rPr lang="en-US" sz="1300" baseline="30000" dirty="0" smtClean="0"/>
              <a:t>th</a:t>
            </a:r>
            <a:r>
              <a:rPr lang="en-US" sz="1300" dirty="0" smtClean="0"/>
              <a:t> century cotton was the most commercial enterprise in this region of the USA. After harvesting from the fields, insuring the baled cotton in the warehouses as well as the cotton gins and presses was essential. Only reliable insurance stood between devastating loss and financial stability.</a:t>
            </a:r>
          </a:p>
          <a:p>
            <a:endParaRPr lang="en-US" sz="1300" dirty="0"/>
          </a:p>
          <a:p>
            <a:r>
              <a:rPr lang="en-US" sz="1300" dirty="0" smtClean="0"/>
              <a:t>The Cotton Insurance Association (CIA) was a pool of insurance companies formed to spread the risk associated with the storage of the cotton before it could be sold at market. However, the members alone could not always absorb the full amount of risk so they had to buy reinsurance.</a:t>
            </a:r>
          </a:p>
          <a:p>
            <a:endParaRPr lang="en-US" sz="1300" dirty="0"/>
          </a:p>
          <a:p>
            <a:r>
              <a:rPr lang="en-GB" sz="1300" dirty="0" smtClean="0"/>
              <a:t>As a young man in the cotton insurance business, he started at the age of 15, Mr Guy Carpenter discovered that the business was haphazard and reactive. A year of big losses pushed the next year’s premiums too high; a lucky year sent prices down, often exposing insurers and reinsurers to more risk than they had expected. .</a:t>
            </a:r>
          </a:p>
          <a:p>
            <a:endParaRPr lang="en-GB" sz="1300" dirty="0" smtClean="0"/>
          </a:p>
          <a:p>
            <a:r>
              <a:rPr lang="en-GB" sz="1300" dirty="0" smtClean="0"/>
              <a:t>Carpenter had a better idea: rates based on a rolling average of losses over many years. The rolling average identified the signal in the noise of year-to-year fluctuations. The “Carpenter Plan” enabled insurance of all losses over a certain level. For the first time, producers and insurers could anticipate rates and manage costs. It was called excess of loss reinsurance. </a:t>
            </a:r>
          </a:p>
          <a:p>
            <a:endParaRPr lang="en-GB" sz="1300" dirty="0" smtClean="0"/>
          </a:p>
          <a:p>
            <a:r>
              <a:rPr lang="en-GB" sz="1300" dirty="0" smtClean="0"/>
              <a:t>In 1923 Carpenter met with cotton insurance brokers Henry W. Marsh and Donald R. McLennan during a transatlantic crossing. The merged firm of Marsh and McLennan, today’s MMCo, would take the nascent science of quantitative analytics beyond cotton. Along with quantitative precision, precise language became a hallmark of the firm. Carpenter insisted on clarity: Contracts were more inclusive, citing only those perils that were excluded. Contract language written by Carpenter himself still appears in reinsurance contracts issued by us and our competitors around the world.</a:t>
            </a:r>
          </a:p>
          <a:p>
            <a:endParaRPr lang="en-GB" sz="1400" dirty="0" smtClean="0"/>
          </a:p>
          <a:p>
            <a:endParaRPr 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81A00-81C0-4AEF-A572-63276E3B5D8B}" type="slidenum">
              <a:rPr lang="en-GB"/>
              <a:pPr/>
              <a:t>3</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0" y="2616200"/>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GB"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GB" noProof="0" smtClean="0"/>
              <a:t>Click to edit Master subtitle style</a:t>
            </a:r>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026" y="477901"/>
            <a:ext cx="2860548"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2A008EA-216D-4143-8382-5CC62100BD29}"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95289796-9927-4A3A-B3D9-83312D7E5565}" type="datetime4">
              <a:rPr lang="en-GB"/>
              <a:pPr/>
              <a:t>12 September 2014</a:t>
            </a:fld>
            <a:endParaRPr lang="en-GB"/>
          </a:p>
        </p:txBody>
      </p:sp>
    </p:spTree>
    <p:extLst>
      <p:ext uri="{BB962C8B-B14F-4D97-AF65-F5344CB8AC3E}">
        <p14:creationId xmlns:p14="http://schemas.microsoft.com/office/powerpoint/2010/main" val="150491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EE533F2-30F3-454D-A0DA-674EBD75D6AA}"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28F80B20-945C-425E-B25B-0A462705855C}" type="datetime4">
              <a:rPr lang="en-GB"/>
              <a:pPr/>
              <a:t>12 September 2014</a:t>
            </a:fld>
            <a:endParaRPr lang="en-GB"/>
          </a:p>
        </p:txBody>
      </p:sp>
    </p:spTree>
    <p:extLst>
      <p:ext uri="{BB962C8B-B14F-4D97-AF65-F5344CB8AC3E}">
        <p14:creationId xmlns:p14="http://schemas.microsoft.com/office/powerpoint/2010/main" val="3202368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MMC_CoverShape" descr="MMCOAPPTemp"/>
          <p:cNvPicPr>
            <a:picLocks noChangeAspect="1" noChangeArrowheads="1"/>
          </p:cNvPicPr>
          <p:nvPr userDrawn="1">
            <p:custDataLst>
              <p:tags r:id="rId1"/>
            </p:custDataLst>
          </p:nvPr>
        </p:nvPicPr>
        <p:blipFill>
          <a:blip r:embed="rId3"/>
          <a:srcRect/>
          <a:stretch>
            <a:fillRect/>
          </a:stretch>
        </p:blipFill>
        <p:spPr bwMode="gray">
          <a:xfrm>
            <a:off x="0" y="2178050"/>
            <a:ext cx="9604375" cy="4089400"/>
          </a:xfrm>
          <a:prstGeom prst="rect">
            <a:avLst/>
          </a:prstGeom>
          <a:noFill/>
          <a:ln w="9525">
            <a:noFill/>
            <a:miter lim="800000"/>
            <a:headEnd/>
            <a:tailEnd/>
          </a:ln>
        </p:spPr>
      </p:pic>
      <p:pic>
        <p:nvPicPr>
          <p:cNvPr id="5" name="Picture 205" descr="MMC_PEND_Blue"/>
          <p:cNvPicPr>
            <a:picLocks noChangeAspect="1" noChangeArrowheads="1"/>
          </p:cNvPicPr>
          <p:nvPr userDrawn="1"/>
        </p:nvPicPr>
        <p:blipFill>
          <a:blip r:embed="rId4"/>
          <a:srcRect/>
          <a:stretch>
            <a:fillRect/>
          </a:stretch>
        </p:blipFill>
        <p:spPr bwMode="gray">
          <a:xfrm>
            <a:off x="7467600" y="6459538"/>
            <a:ext cx="1658938" cy="228600"/>
          </a:xfrm>
          <a:prstGeom prst="rect">
            <a:avLst/>
          </a:prstGeom>
          <a:noFill/>
          <a:ln w="9525">
            <a:noFill/>
            <a:miter lim="800000"/>
            <a:headEnd/>
            <a:tailEnd/>
          </a:ln>
        </p:spPr>
      </p:pic>
      <p:pic>
        <p:nvPicPr>
          <p:cNvPr id="6" name="Picture 207" descr="GUY_PFC_Blue"/>
          <p:cNvPicPr>
            <a:picLocks noChangeAspect="1" noChangeArrowheads="1"/>
          </p:cNvPicPr>
          <p:nvPr userDrawn="1"/>
        </p:nvPicPr>
        <p:blipFill>
          <a:blip r:embed="rId5"/>
          <a:srcRect/>
          <a:stretch>
            <a:fillRect/>
          </a:stretch>
        </p:blipFill>
        <p:spPr bwMode="gray">
          <a:xfrm>
            <a:off x="715963" y="477838"/>
            <a:ext cx="2859087" cy="228600"/>
          </a:xfrm>
          <a:prstGeom prst="rect">
            <a:avLst/>
          </a:prstGeom>
          <a:noFill/>
          <a:ln w="9525">
            <a:noFill/>
            <a:miter lim="800000"/>
            <a:headEnd/>
            <a:tailEnd/>
          </a:ln>
        </p:spPr>
      </p:pic>
      <p:sp>
        <p:nvSpPr>
          <p:cNvPr id="8194" name="PresentationTitle"/>
          <p:cNvSpPr>
            <a:spLocks noGrp="1" noChangeArrowheads="1"/>
          </p:cNvSpPr>
          <p:nvPr>
            <p:ph type="ctrTitle"/>
          </p:nvPr>
        </p:nvSpPr>
        <p:spPr>
          <a:xfrm>
            <a:off x="896938" y="1243013"/>
            <a:ext cx="8234362" cy="366712"/>
          </a:xfrm>
        </p:spPr>
        <p:txBody>
          <a:bodyPr tIns="0" rIns="0" bIns="0">
            <a:spAutoFit/>
          </a:bodyPr>
          <a:lstStyle>
            <a:lvl1pPr>
              <a:lnSpc>
                <a:spcPct val="86000"/>
              </a:lnSpc>
              <a:defRPr sz="2800"/>
            </a:lvl1pPr>
          </a:lstStyle>
          <a:p>
            <a:r>
              <a:rPr lang="en-US"/>
              <a:t>CLICK TO EDIT MASTER TITLE STYLE</a:t>
            </a:r>
          </a:p>
        </p:txBody>
      </p:sp>
      <p:sp>
        <p:nvSpPr>
          <p:cNvPr id="8388" name="Date"/>
          <p:cNvSpPr>
            <a:spLocks noGrp="1" noChangeArrowheads="1"/>
          </p:cNvSpPr>
          <p:nvPr>
            <p:ph type="subTitle" sz="quarter" idx="1"/>
          </p:nvPr>
        </p:nvSpPr>
        <p:spPr>
          <a:xfrm>
            <a:off x="904875" y="1998663"/>
            <a:ext cx="4852988" cy="228600"/>
          </a:xfrm>
        </p:spPr>
        <p:txBody>
          <a:bodyPr>
            <a:spAutoFit/>
          </a:bodyPr>
          <a:lstStyle>
            <a:lvl1pPr marL="0" indent="0">
              <a:lnSpc>
                <a:spcPct val="83000"/>
              </a:lnSpc>
              <a:spcBef>
                <a:spcPct val="0"/>
              </a:spcBef>
              <a:buFontTx/>
              <a:buNone/>
              <a:defRPr sz="1800">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3196631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47091F15-53CE-44E0-B987-417824069E56}"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60AAE91F-1C18-4795-9F98-4F81B24FEC0D}" type="datetime1">
              <a:rPr lang="en-US"/>
              <a:pPr>
                <a:defRPr/>
              </a:pPr>
              <a:t>9/12/2014</a:t>
            </a:fld>
            <a:endParaRPr lang="en-US"/>
          </a:p>
        </p:txBody>
      </p:sp>
    </p:spTree>
    <p:extLst>
      <p:ext uri="{BB962C8B-B14F-4D97-AF65-F5344CB8AC3E}">
        <p14:creationId xmlns:p14="http://schemas.microsoft.com/office/powerpoint/2010/main" val="1660562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7CFDAFE0-FFA9-46C5-96E2-52954AFE31FB}"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50A1F7CA-CE76-4BD7-99E4-F6F0480C4218}" type="datetime1">
              <a:rPr lang="en-US"/>
              <a:pPr>
                <a:defRPr/>
              </a:pPr>
              <a:t>9/12/2014</a:t>
            </a:fld>
            <a:endParaRPr lang="en-US"/>
          </a:p>
        </p:txBody>
      </p:sp>
    </p:spTree>
    <p:extLst>
      <p:ext uri="{BB962C8B-B14F-4D97-AF65-F5344CB8AC3E}">
        <p14:creationId xmlns:p14="http://schemas.microsoft.com/office/powerpoint/2010/main" val="66100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2222227-C1CF-462C-BDB2-80FDAE4DD65C}" type="slidenum">
              <a:rPr lang="en-US">
                <a:solidFill>
                  <a:srgbClr val="002C77"/>
                </a:solidFill>
              </a:rPr>
              <a:pPr>
                <a:defRPr/>
              </a:pPr>
              <a:t>‹#›</a:t>
            </a:fld>
            <a:endParaRPr lang="en-US">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A5CC5827-1AF0-457D-B79F-048C7AE96BA9}" type="datetime1">
              <a:rPr lang="en-US"/>
              <a:pPr>
                <a:defRPr/>
              </a:pPr>
              <a:t>9/12/2014</a:t>
            </a:fld>
            <a:endParaRPr lang="en-US"/>
          </a:p>
        </p:txBody>
      </p:sp>
    </p:spTree>
    <p:extLst>
      <p:ext uri="{BB962C8B-B14F-4D97-AF65-F5344CB8AC3E}">
        <p14:creationId xmlns:p14="http://schemas.microsoft.com/office/powerpoint/2010/main" val="252046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E0CB5085-4FF4-4D69-AA46-E1888609E41F}" type="slidenum">
              <a:rPr lang="en-US">
                <a:solidFill>
                  <a:srgbClr val="002C77"/>
                </a:solidFill>
              </a:rPr>
              <a:pPr>
                <a:defRPr/>
              </a:pPr>
              <a:t>‹#›</a:t>
            </a:fld>
            <a:endParaRPr lang="en-US">
              <a:solidFill>
                <a:srgbClr val="002C77"/>
              </a:solidFill>
            </a:endParaRPr>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fld id="{DC6A3B31-9F52-491C-B55F-93F2ED469608}" type="datetime1">
              <a:rPr lang="en-US"/>
              <a:pPr>
                <a:defRPr/>
              </a:pPr>
              <a:t>9/12/2014</a:t>
            </a:fld>
            <a:endParaRPr lang="en-US"/>
          </a:p>
        </p:txBody>
      </p:sp>
    </p:spTree>
    <p:extLst>
      <p:ext uri="{BB962C8B-B14F-4D97-AF65-F5344CB8AC3E}">
        <p14:creationId xmlns:p14="http://schemas.microsoft.com/office/powerpoint/2010/main" val="3293777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68A45E57-C2A8-423B-93C3-85A3544EF923}" type="slidenum">
              <a:rPr lang="en-US">
                <a:solidFill>
                  <a:srgbClr val="002C77"/>
                </a:solidFill>
              </a:rPr>
              <a:pPr>
                <a:defRPr/>
              </a:pPr>
              <a:t>‹#›</a:t>
            </a:fld>
            <a:endParaRPr lang="en-US">
              <a:solidFill>
                <a:srgbClr val="002C77"/>
              </a:solidFill>
            </a:endParaRPr>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0793EDE2-CE21-4707-A61B-F5D2CD5FF0BB}" type="datetime1">
              <a:rPr lang="en-US"/>
              <a:pPr>
                <a:defRPr/>
              </a:pPr>
              <a:t>9/12/2014</a:t>
            </a:fld>
            <a:endParaRPr lang="en-US"/>
          </a:p>
        </p:txBody>
      </p:sp>
    </p:spTree>
    <p:extLst>
      <p:ext uri="{BB962C8B-B14F-4D97-AF65-F5344CB8AC3E}">
        <p14:creationId xmlns:p14="http://schemas.microsoft.com/office/powerpoint/2010/main" val="2250753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8ED167C9-D8D2-4922-9CAD-D56974C5FE98}" type="slidenum">
              <a:rPr lang="en-US">
                <a:solidFill>
                  <a:srgbClr val="002C77"/>
                </a:solidFill>
              </a:rPr>
              <a:pPr>
                <a:defRPr/>
              </a:pPr>
              <a:t>‹#›</a:t>
            </a:fld>
            <a:endParaRPr lang="en-US">
              <a:solidFill>
                <a:srgbClr val="002C77"/>
              </a:solidFill>
            </a:endParaRPr>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069BA963-F3B4-44A9-8B95-4A250A0CD3C7}" type="datetime1">
              <a:rPr lang="en-US"/>
              <a:pPr>
                <a:defRPr/>
              </a:pPr>
              <a:t>9/12/2014</a:t>
            </a:fld>
            <a:endParaRPr lang="en-US"/>
          </a:p>
        </p:txBody>
      </p:sp>
    </p:spTree>
    <p:extLst>
      <p:ext uri="{BB962C8B-B14F-4D97-AF65-F5344CB8AC3E}">
        <p14:creationId xmlns:p14="http://schemas.microsoft.com/office/powerpoint/2010/main" val="3493107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C0D642B7-7C1C-4050-8A8C-39A90102A2F9}" type="slidenum">
              <a:rPr lang="en-US">
                <a:solidFill>
                  <a:srgbClr val="002C77"/>
                </a:solidFill>
              </a:rPr>
              <a:pPr>
                <a:defRPr/>
              </a:pPr>
              <a:t>‹#›</a:t>
            </a:fld>
            <a:endParaRPr lang="en-US">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91ACE572-9F90-4B1A-A80D-01B363AC078C}" type="datetime1">
              <a:rPr lang="en-US"/>
              <a:pPr>
                <a:defRPr/>
              </a:pPr>
              <a:t>9/12/2014</a:t>
            </a:fld>
            <a:endParaRPr lang="en-US"/>
          </a:p>
        </p:txBody>
      </p:sp>
    </p:spTree>
    <p:extLst>
      <p:ext uri="{BB962C8B-B14F-4D97-AF65-F5344CB8AC3E}">
        <p14:creationId xmlns:p14="http://schemas.microsoft.com/office/powerpoint/2010/main" val="346073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80965FB-63B8-4DF1-B8CD-A229080819CB}"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BA24C3AF-F66A-44A0-BA04-383899093452}" type="datetime4">
              <a:rPr lang="en-GB"/>
              <a:pPr/>
              <a:t>12 September 2014</a:t>
            </a:fld>
            <a:endParaRPr lang="en-GB"/>
          </a:p>
        </p:txBody>
      </p:sp>
    </p:spTree>
    <p:extLst>
      <p:ext uri="{BB962C8B-B14F-4D97-AF65-F5344CB8AC3E}">
        <p14:creationId xmlns:p14="http://schemas.microsoft.com/office/powerpoint/2010/main" val="799637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17A689E-C170-40AE-93C1-4DA9F38CD0F1}" type="slidenum">
              <a:rPr lang="en-US">
                <a:solidFill>
                  <a:srgbClr val="002C77"/>
                </a:solidFill>
              </a:rPr>
              <a:pPr>
                <a:defRPr/>
              </a:pPr>
              <a:t>‹#›</a:t>
            </a:fld>
            <a:endParaRPr lang="en-US">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068F0ACE-71C6-4EA3-B146-D548793497FC}" type="datetime1">
              <a:rPr lang="en-US"/>
              <a:pPr>
                <a:defRPr/>
              </a:pPr>
              <a:t>9/12/2014</a:t>
            </a:fld>
            <a:endParaRPr lang="en-US"/>
          </a:p>
        </p:txBody>
      </p:sp>
    </p:spTree>
    <p:extLst>
      <p:ext uri="{BB962C8B-B14F-4D97-AF65-F5344CB8AC3E}">
        <p14:creationId xmlns:p14="http://schemas.microsoft.com/office/powerpoint/2010/main" val="1079510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94754E06-DFEC-440B-9743-C7F213B27C80}"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4A4A781D-824C-42CC-8B3F-7303777EC409}" type="datetime1">
              <a:rPr lang="en-US"/>
              <a:pPr>
                <a:defRPr/>
              </a:pPr>
              <a:t>9/12/2014</a:t>
            </a:fld>
            <a:endParaRPr lang="en-US"/>
          </a:p>
        </p:txBody>
      </p:sp>
    </p:spTree>
    <p:extLst>
      <p:ext uri="{BB962C8B-B14F-4D97-AF65-F5344CB8AC3E}">
        <p14:creationId xmlns:p14="http://schemas.microsoft.com/office/powerpoint/2010/main" val="812872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A8D4DD83-A337-485F-A022-A37177465257}"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E02D12DA-DD2E-45B8-BAE5-D419E4C4EA6E}" type="datetime1">
              <a:rPr lang="en-US"/>
              <a:pPr>
                <a:defRPr/>
              </a:pPr>
              <a:t>9/12/2014</a:t>
            </a:fld>
            <a:endParaRPr lang="en-US"/>
          </a:p>
        </p:txBody>
      </p:sp>
    </p:spTree>
    <p:extLst>
      <p:ext uri="{BB962C8B-B14F-4D97-AF65-F5344CB8AC3E}">
        <p14:creationId xmlns:p14="http://schemas.microsoft.com/office/powerpoint/2010/main" val="2702381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77938"/>
            <a:ext cx="8686800" cy="4987925"/>
          </a:xfrm>
        </p:spPr>
        <p:txBody>
          <a:bodyPr/>
          <a:lstStyle/>
          <a:p>
            <a:pPr lvl="0"/>
            <a:endParaRPr lang="en-US" noProof="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1F13753F-6D10-4782-98E9-956A0008B2C9}"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852A7988-E688-4266-87BF-E890370860E9}" type="datetime1">
              <a:rPr lang="en-US"/>
              <a:pPr>
                <a:defRPr/>
              </a:pPr>
              <a:t>9/12/2014</a:t>
            </a:fld>
            <a:endParaRPr lang="en-US"/>
          </a:p>
        </p:txBody>
      </p:sp>
    </p:spTree>
    <p:extLst>
      <p:ext uri="{BB962C8B-B14F-4D97-AF65-F5344CB8AC3E}">
        <p14:creationId xmlns:p14="http://schemas.microsoft.com/office/powerpoint/2010/main" val="70931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A7F82DE-2188-4179-A30D-B85EEADA6040}"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0E436948-DB9E-4ABF-A6F6-8BD8C85D408B}" type="datetime4">
              <a:rPr lang="en-GB"/>
              <a:pPr/>
              <a:t>12 September 2014</a:t>
            </a:fld>
            <a:endParaRPr lang="en-GB"/>
          </a:p>
        </p:txBody>
      </p:sp>
    </p:spTree>
    <p:extLst>
      <p:ext uri="{BB962C8B-B14F-4D97-AF65-F5344CB8AC3E}">
        <p14:creationId xmlns:p14="http://schemas.microsoft.com/office/powerpoint/2010/main" val="217012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24DC2EA-3A3B-4C24-B1C1-13A8FB1378E0}"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208F02B3-A561-4AFA-9AB0-30EF03062FD4}" type="datetime4">
              <a:rPr lang="en-GB"/>
              <a:pPr/>
              <a:t>12 September 2014</a:t>
            </a:fld>
            <a:endParaRPr lang="en-GB"/>
          </a:p>
        </p:txBody>
      </p:sp>
    </p:spTree>
    <p:extLst>
      <p:ext uri="{BB962C8B-B14F-4D97-AF65-F5344CB8AC3E}">
        <p14:creationId xmlns:p14="http://schemas.microsoft.com/office/powerpoint/2010/main" val="292505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6392613-CE05-4168-B0D0-918E4A668280}" type="slidenum">
              <a:rPr lang="en-GB"/>
              <a:pPr/>
              <a:t>‹#›</a:t>
            </a:fld>
            <a:endParaRPr lang="en-GB"/>
          </a:p>
        </p:txBody>
      </p:sp>
      <p:sp>
        <p:nvSpPr>
          <p:cNvPr id="8" name="Date Placeholder 7"/>
          <p:cNvSpPr>
            <a:spLocks noGrp="1"/>
          </p:cNvSpPr>
          <p:nvPr>
            <p:ph type="dt" sz="half" idx="11"/>
          </p:nvPr>
        </p:nvSpPr>
        <p:spPr/>
        <p:txBody>
          <a:bodyPr/>
          <a:lstStyle>
            <a:lvl1pPr>
              <a:defRPr/>
            </a:lvl1pPr>
          </a:lstStyle>
          <a:p>
            <a:fld id="{E323131D-CCB1-4610-9759-74AF2BB64377}" type="datetime4">
              <a:rPr lang="en-GB"/>
              <a:pPr/>
              <a:t>12 September 2014</a:t>
            </a:fld>
            <a:endParaRPr lang="en-GB"/>
          </a:p>
        </p:txBody>
      </p:sp>
    </p:spTree>
    <p:extLst>
      <p:ext uri="{BB962C8B-B14F-4D97-AF65-F5344CB8AC3E}">
        <p14:creationId xmlns:p14="http://schemas.microsoft.com/office/powerpoint/2010/main" val="25558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F2EBA4C-D824-42B4-83BE-30DEF3845CF3}" type="slidenum">
              <a:rPr lang="en-GB"/>
              <a:pPr/>
              <a:t>‹#›</a:t>
            </a:fld>
            <a:endParaRPr lang="en-GB"/>
          </a:p>
        </p:txBody>
      </p:sp>
      <p:sp>
        <p:nvSpPr>
          <p:cNvPr id="4" name="Date Placeholder 3"/>
          <p:cNvSpPr>
            <a:spLocks noGrp="1"/>
          </p:cNvSpPr>
          <p:nvPr>
            <p:ph type="dt" sz="half" idx="11"/>
          </p:nvPr>
        </p:nvSpPr>
        <p:spPr/>
        <p:txBody>
          <a:bodyPr/>
          <a:lstStyle>
            <a:lvl1pPr>
              <a:defRPr/>
            </a:lvl1pPr>
          </a:lstStyle>
          <a:p>
            <a:fld id="{D5EF501A-8382-4C87-83C7-31599ADC0EB1}" type="datetime4">
              <a:rPr lang="en-GB"/>
              <a:pPr/>
              <a:t>12 September 2014</a:t>
            </a:fld>
            <a:endParaRPr lang="en-GB"/>
          </a:p>
        </p:txBody>
      </p:sp>
    </p:spTree>
    <p:extLst>
      <p:ext uri="{BB962C8B-B14F-4D97-AF65-F5344CB8AC3E}">
        <p14:creationId xmlns:p14="http://schemas.microsoft.com/office/powerpoint/2010/main" val="195700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CA7DCD9-4841-47E3-A09C-5662F2624CD4}" type="slidenum">
              <a:rPr lang="en-GB"/>
              <a:pPr/>
              <a:t>‹#›</a:t>
            </a:fld>
            <a:endParaRPr lang="en-GB"/>
          </a:p>
        </p:txBody>
      </p:sp>
      <p:sp>
        <p:nvSpPr>
          <p:cNvPr id="3" name="Date Placeholder 2"/>
          <p:cNvSpPr>
            <a:spLocks noGrp="1"/>
          </p:cNvSpPr>
          <p:nvPr>
            <p:ph type="dt" sz="half" idx="11"/>
          </p:nvPr>
        </p:nvSpPr>
        <p:spPr/>
        <p:txBody>
          <a:bodyPr/>
          <a:lstStyle>
            <a:lvl1pPr>
              <a:defRPr/>
            </a:lvl1pPr>
          </a:lstStyle>
          <a:p>
            <a:fld id="{744297D6-5A8A-4AD9-8F6E-A593D7BDF01C}" type="datetime4">
              <a:rPr lang="en-GB"/>
              <a:pPr/>
              <a:t>12 September 2014</a:t>
            </a:fld>
            <a:endParaRPr lang="en-GB"/>
          </a:p>
        </p:txBody>
      </p:sp>
    </p:spTree>
    <p:extLst>
      <p:ext uri="{BB962C8B-B14F-4D97-AF65-F5344CB8AC3E}">
        <p14:creationId xmlns:p14="http://schemas.microsoft.com/office/powerpoint/2010/main" val="363768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C84376-99C1-451B-83FC-A48E177C7A7D}"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131B11A3-5A3F-4F31-8540-26ED3EA49AB7}" type="datetime4">
              <a:rPr lang="en-GB"/>
              <a:pPr/>
              <a:t>12 September 2014</a:t>
            </a:fld>
            <a:endParaRPr lang="en-GB"/>
          </a:p>
        </p:txBody>
      </p:sp>
    </p:spTree>
    <p:extLst>
      <p:ext uri="{BB962C8B-B14F-4D97-AF65-F5344CB8AC3E}">
        <p14:creationId xmlns:p14="http://schemas.microsoft.com/office/powerpoint/2010/main" val="101662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DEE65EA-5E3B-4428-B6C4-32443D93741F}"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BF7D61C3-48AA-4F4D-9F54-BC0BAABD2D39}" type="datetime4">
              <a:rPr lang="en-GB"/>
              <a:pPr/>
              <a:t>12 September 2014</a:t>
            </a:fld>
            <a:endParaRPr lang="en-GB"/>
          </a:p>
        </p:txBody>
      </p:sp>
    </p:spTree>
    <p:extLst>
      <p:ext uri="{BB962C8B-B14F-4D97-AF65-F5344CB8AC3E}">
        <p14:creationId xmlns:p14="http://schemas.microsoft.com/office/powerpoint/2010/main" val="99473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1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4.xml"/><Relationship Id="rId2" Type="http://schemas.openxmlformats.org/officeDocument/2006/relationships/slideLayout" Target="../slideLayouts/slideLayout13.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2.xml"/><Relationship Id="rId10" Type="http://schemas.openxmlformats.org/officeDocument/2006/relationships/slideLayout" Target="../slideLayouts/slideLayout21.xml"/><Relationship Id="rId19" Type="http://schemas.openxmlformats.org/officeDocument/2006/relationships/tags" Target="../tags/tag1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smtClean="0">
                <a:solidFill>
                  <a:srgbClr val="7C848A"/>
                </a:solidFill>
                <a:cs typeface="Arial" charset="0"/>
              </a:rPr>
              <a:t>© 2014 Guy Carpenter &amp; Company Ltd.</a:t>
            </a:r>
            <a:endParaRPr lang="en-GB" sz="70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B6842014-B284-491E-9C8A-6E6DEBF97A2B}" type="slidenum">
              <a:rPr lang="en-GB" smtClean="0"/>
              <a:pPr/>
              <a:t>‹#›</a:t>
            </a:fld>
            <a:endParaRPr lang="en-GB"/>
          </a:p>
        </p:txBody>
      </p:sp>
      <p:sp>
        <p:nvSpPr>
          <p:cNvPr id="1052" name="Date" hidden="1"/>
          <p:cNvSpPr>
            <a:spLocks noGrp="1" noChangeArrowheads="1"/>
          </p:cNvSpPr>
          <p:nvPr>
            <p:ph type="dt" sz="half" idx="2"/>
            <p:custDataLst>
              <p:tags r:id="rId17"/>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7C94196E-7F5A-485E-8E10-E0E6DF8106F8}" type="datetime4">
              <a:rPr lang="en-GB" smtClean="0"/>
              <a:pPr/>
              <a:t>12 September 2014</a:t>
            </a:fld>
            <a:endParaRPr lang="en-GB"/>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smtClean="0">
                <a:solidFill>
                  <a:schemeClr val="bg2"/>
                </a:solidFill>
              </a:rPr>
              <a:t>GUY CARPENTER</a:t>
            </a:r>
            <a:endParaRPr lang="en-GB" sz="700">
              <a:solidFill>
                <a:schemeClr val="bg2"/>
              </a:solidFill>
            </a:endParaRPr>
          </a:p>
        </p:txBody>
      </p:sp>
      <p:sp>
        <p:nvSpPr>
          <p:cNvPr id="1060" name="Filepath"/>
          <p:cNvSpPr txBox="1">
            <a:spLocks noChangeArrowheads="1"/>
          </p:cNvSpPr>
          <p:nvPr>
            <p:custDataLst>
              <p:tags r:id="rId19"/>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sz="700">
              <a:solidFill>
                <a:schemeClr val="bg2"/>
              </a:solidFill>
            </a:endParaRPr>
          </a:p>
        </p:txBody>
      </p:sp>
      <p:sp>
        <p:nvSpPr>
          <p:cNvPr id="2" name="Freeform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reeform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38"/>
            <a:ext cx="8686800" cy="4987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16"/>
            </p:custDataLst>
          </p:nvPr>
        </p:nvSpPr>
        <p:spPr bwMode="gray">
          <a:xfrm>
            <a:off x="477838" y="6534150"/>
            <a:ext cx="2897187"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a:solidFill>
                  <a:srgbClr val="7C848A"/>
                </a:solidFill>
                <a:ea typeface="Arial" charset="0"/>
                <a:cs typeface="Arial" charset="0"/>
              </a:rPr>
              <a:t>© 2011 GUY Scenario 329</a:t>
            </a:r>
            <a:endParaRPr lang="en-US" sz="700">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8691563" y="6483350"/>
            <a:ext cx="447675"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ea typeface="+mn-ea"/>
                <a:cs typeface="+mn-cs"/>
              </a:defRPr>
            </a:lvl1pPr>
          </a:lstStyle>
          <a:p>
            <a:pPr>
              <a:defRPr/>
            </a:pPr>
            <a:fld id="{63D934AF-A420-40EC-BD73-BD8138BB931C}" type="slidenum">
              <a:rPr lang="en-US">
                <a:solidFill>
                  <a:srgbClr val="002C77"/>
                </a:solidFill>
              </a:rPr>
              <a:pPr>
                <a:defRPr/>
              </a:pPr>
              <a:t>‹#›</a:t>
            </a:fld>
            <a:endParaRPr lang="en-US">
              <a:solidFill>
                <a:srgbClr val="002C77"/>
              </a:solidFill>
            </a:endParaRPr>
          </a:p>
        </p:txBody>
      </p:sp>
      <p:sp>
        <p:nvSpPr>
          <p:cNvPr id="1052" name="Date" hidden="1"/>
          <p:cNvSpPr>
            <a:spLocks noGrp="1" noChangeArrowheads="1"/>
          </p:cNvSpPr>
          <p:nvPr>
            <p:ph type="dt" sz="half" idx="2"/>
            <p:custDataLst>
              <p:tags r:id="rId18"/>
            </p:custDataLst>
          </p:nvPr>
        </p:nvSpPr>
        <p:spPr bwMode="gray">
          <a:xfrm>
            <a:off x="4262438" y="6534150"/>
            <a:ext cx="1079500" cy="1063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ctr">
              <a:lnSpc>
                <a:spcPct val="100000"/>
              </a:lnSpc>
              <a:spcBef>
                <a:spcPct val="50000"/>
              </a:spcBef>
              <a:defRPr sz="700">
                <a:solidFill>
                  <a:srgbClr val="7C848A"/>
                </a:solidFill>
                <a:ea typeface="Arial" charset="0"/>
                <a:cs typeface="Arial" charset="0"/>
              </a:defRPr>
            </a:lvl1pPr>
          </a:lstStyle>
          <a:p>
            <a:pPr>
              <a:defRPr/>
            </a:pPr>
            <a:fld id="{17976FD3-20C2-4B51-898E-AF6AEAE15C1C}" type="datetime1">
              <a:rPr lang="en-US"/>
              <a:pPr>
                <a:defRPr/>
              </a:pPr>
              <a:t>9/12/2014</a:t>
            </a:fld>
            <a:endParaRPr lang="en-US"/>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a:solidFill>
                  <a:srgbClr val="7C848A"/>
                </a:solidFill>
              </a:rPr>
              <a:t>GUY CARPENTER</a:t>
            </a:r>
          </a:p>
        </p:txBody>
      </p:sp>
      <p:sp>
        <p:nvSpPr>
          <p:cNvPr id="1060" name="Filepath"/>
          <p:cNvSpPr txBox="1">
            <a:spLocks noChangeArrowheads="1"/>
          </p:cNvSpPr>
          <p:nvPr>
            <p:custDataLst>
              <p:tags r:id="rId20"/>
            </p:custDataLst>
          </p:nvPr>
        </p:nvSpPr>
        <p:spPr bwMode="gray">
          <a:xfrm>
            <a:off x="2482850" y="6529388"/>
            <a:ext cx="6021388" cy="106362"/>
          </a:xfrm>
          <a:prstGeom prst="rect">
            <a:avLst/>
          </a:prstGeom>
          <a:noFill/>
          <a:ln w="9525">
            <a:noFill/>
            <a:miter lim="800000"/>
            <a:headEnd/>
            <a:tailEnd/>
          </a:ln>
          <a:effectLst/>
        </p:spPr>
        <p:txBody>
          <a:bodyPr lIns="0" tIns="0" rIns="0" bIns="0" anchor="b">
            <a:spAutoFit/>
          </a:bodyPr>
          <a:lstStyle/>
          <a:p>
            <a:pPr algn="r">
              <a:lnSpc>
                <a:spcPct val="100000"/>
              </a:lnSpc>
              <a:spcBef>
                <a:spcPct val="50000"/>
              </a:spcBef>
              <a:defRPr/>
            </a:pPr>
            <a:endParaRPr lang="en-US" sz="700">
              <a:solidFill>
                <a:srgbClr val="7C848A"/>
              </a:solidFill>
            </a:endParaRPr>
          </a:p>
        </p:txBody>
      </p:sp>
      <p:sp>
        <p:nvSpPr>
          <p:cNvPr id="1061" name="Freeform 37"/>
          <p:cNvSpPr>
            <a:spLocks/>
          </p:cNvSpPr>
          <p:nvPr userDrawn="1"/>
        </p:nvSpPr>
        <p:spPr bwMode="gray">
          <a:xfrm>
            <a:off x="0" y="0"/>
            <a:ext cx="9601200"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defRPr/>
            </a:pPr>
            <a:endParaRPr lang="en-US">
              <a:solidFill>
                <a:srgbClr val="000000"/>
              </a:solidFill>
            </a:endParaRPr>
          </a:p>
        </p:txBody>
      </p:sp>
      <p:sp>
        <p:nvSpPr>
          <p:cNvPr id="1062" name="Freeform 38"/>
          <p:cNvSpPr>
            <a:spLocks/>
          </p:cNvSpPr>
          <p:nvPr userDrawn="1"/>
        </p:nvSpPr>
        <p:spPr bwMode="gray">
          <a:xfrm>
            <a:off x="0" y="88900"/>
            <a:ext cx="9601200"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defRPr/>
            </a:pPr>
            <a:endParaRPr lang="en-US">
              <a:solidFill>
                <a:srgbClr val="000000"/>
              </a:solidFill>
            </a:endParaRPr>
          </a:p>
        </p:txBody>
      </p:sp>
    </p:spTree>
    <p:extLst>
      <p:ext uri="{BB962C8B-B14F-4D97-AF65-F5344CB8AC3E}">
        <p14:creationId xmlns:p14="http://schemas.microsoft.com/office/powerpoint/2010/main" val="30204448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S PGothic"/>
          <a:cs typeface="MS PGothic"/>
        </a:defRPr>
      </a:lvl1pPr>
      <a:lvl2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2pPr>
      <a:lvl3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3pPr>
      <a:lvl4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4pPr>
      <a:lvl5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S PGothic"/>
          <a:cs typeface="+mn-cs"/>
        </a:defRPr>
      </a:lvl2pPr>
      <a:lvl3pPr marL="6858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3pPr>
      <a:lvl4pPr marL="8636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4pPr>
      <a:lvl5pPr marL="10414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5pPr>
      <a:lvl6pPr marL="1498600" indent="-177800" algn="l" rtl="0" fontAlgn="base">
        <a:spcBef>
          <a:spcPct val="20000"/>
        </a:spcBef>
        <a:spcAft>
          <a:spcPct val="0"/>
        </a:spcAft>
        <a:buFont typeface="Arial" charset="0"/>
        <a:buChar char="-"/>
        <a:defRPr sz="2000">
          <a:solidFill>
            <a:schemeClr val="tx1"/>
          </a:solidFill>
          <a:latin typeface="+mn-lt"/>
          <a:ea typeface="+mn-ea"/>
          <a:cs typeface="+mn-cs"/>
        </a:defRPr>
      </a:lvl6pPr>
      <a:lvl7pPr marL="1955800" indent="-177800" algn="l" rtl="0" fontAlgn="base">
        <a:spcBef>
          <a:spcPct val="20000"/>
        </a:spcBef>
        <a:spcAft>
          <a:spcPct val="0"/>
        </a:spcAft>
        <a:buFont typeface="Arial" charset="0"/>
        <a:buChar char="-"/>
        <a:defRPr sz="2000">
          <a:solidFill>
            <a:schemeClr val="tx1"/>
          </a:solidFill>
          <a:latin typeface="+mn-lt"/>
          <a:ea typeface="+mn-ea"/>
          <a:cs typeface="+mn-cs"/>
        </a:defRPr>
      </a:lvl7pPr>
      <a:lvl8pPr marL="2413000" indent="-177800" algn="l" rtl="0" fontAlgn="base">
        <a:spcBef>
          <a:spcPct val="20000"/>
        </a:spcBef>
        <a:spcAft>
          <a:spcPct val="0"/>
        </a:spcAft>
        <a:buFont typeface="Arial" charset="0"/>
        <a:buChar char="-"/>
        <a:defRPr sz="2000">
          <a:solidFill>
            <a:schemeClr val="tx1"/>
          </a:solidFill>
          <a:latin typeface="+mn-lt"/>
          <a:ea typeface="+mn-ea"/>
          <a:cs typeface="+mn-cs"/>
        </a:defRPr>
      </a:lvl8pPr>
      <a:lvl9pPr marL="2870200" indent="-177800"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7091F15-53CE-44E0-B987-417824069E56}" type="slidenum">
              <a:rPr lang="en-US" smtClean="0">
                <a:solidFill>
                  <a:srgbClr val="002C77"/>
                </a:solidFill>
              </a:rPr>
              <a:pPr>
                <a:defRPr/>
              </a:pPr>
              <a:t>0</a:t>
            </a:fld>
            <a:endParaRPr lang="en-US">
              <a:solidFill>
                <a:srgbClr val="002C77"/>
              </a:solidFill>
            </a:endParaRPr>
          </a:p>
        </p:txBody>
      </p:sp>
      <p:sp>
        <p:nvSpPr>
          <p:cNvPr id="5" name="Date Placeholder 4"/>
          <p:cNvSpPr>
            <a:spLocks noGrp="1"/>
          </p:cNvSpPr>
          <p:nvPr>
            <p:ph type="dt" sz="half" idx="11"/>
          </p:nvPr>
        </p:nvSpPr>
        <p:spPr/>
        <p:txBody>
          <a:bodyPr/>
          <a:lstStyle/>
          <a:p>
            <a:pPr>
              <a:defRPr/>
            </a:pPr>
            <a:fld id="{60AAE91F-1C18-4795-9F98-4F81B24FEC0D}" type="datetime1">
              <a:rPr lang="en-US" smtClean="0"/>
              <a:pPr>
                <a:defRPr/>
              </a:pPr>
              <a:t>9/12/2014</a:t>
            </a:fld>
            <a:endParaRPr lang="en-US"/>
          </a:p>
        </p:txBody>
      </p:sp>
      <p:pic>
        <p:nvPicPr>
          <p:cNvPr id="6" name="Picture 20" descr="GUY_PBC_Blue"/>
          <p:cNvPicPr>
            <a:picLocks noChangeAspect="1" noChangeArrowheads="1"/>
          </p:cNvPicPr>
          <p:nvPr/>
        </p:nvPicPr>
        <p:blipFill>
          <a:blip r:embed="rId2"/>
          <a:srcRect/>
          <a:stretch>
            <a:fillRect/>
          </a:stretch>
        </p:blipFill>
        <p:spPr bwMode="gray">
          <a:xfrm>
            <a:off x="3013075" y="5038725"/>
            <a:ext cx="3821113" cy="292100"/>
          </a:xfrm>
          <a:prstGeom prst="rect">
            <a:avLst/>
          </a:prstGeom>
          <a:noFill/>
          <a:ln w="9525">
            <a:noFill/>
            <a:miter lim="800000"/>
            <a:headEnd/>
            <a:tailEnd/>
          </a:ln>
        </p:spPr>
      </p:pic>
      <p:sp>
        <p:nvSpPr>
          <p:cNvPr id="7" name="Text Box 4"/>
          <p:cNvSpPr txBox="1">
            <a:spLocks noChangeArrowheads="1"/>
          </p:cNvSpPr>
          <p:nvPr/>
        </p:nvSpPr>
        <p:spPr bwMode="gray">
          <a:xfrm>
            <a:off x="1697038" y="2139950"/>
            <a:ext cx="6567487" cy="1931988"/>
          </a:xfrm>
          <a:prstGeom prst="rect">
            <a:avLst/>
          </a:prstGeom>
          <a:noFill/>
          <a:ln w="9525">
            <a:noFill/>
            <a:miter lim="800000"/>
            <a:headEnd/>
            <a:tailEnd/>
          </a:ln>
        </p:spPr>
        <p:txBody>
          <a:bodyPr wrap="none" lIns="0" tIns="0">
            <a:spAutoFit/>
          </a:bodyPr>
          <a:lstStyle/>
          <a:p>
            <a:pPr algn="ctr">
              <a:lnSpc>
                <a:spcPct val="86000"/>
              </a:lnSpc>
            </a:pPr>
            <a:r>
              <a:rPr lang="en-US" sz="4400" dirty="0">
                <a:solidFill>
                  <a:schemeClr val="accent1"/>
                </a:solidFill>
              </a:rPr>
              <a:t>Alex Moczarski</a:t>
            </a:r>
          </a:p>
          <a:p>
            <a:pPr algn="ctr">
              <a:lnSpc>
                <a:spcPct val="86000"/>
              </a:lnSpc>
            </a:pPr>
            <a:endParaRPr lang="en-US" dirty="0"/>
          </a:p>
          <a:p>
            <a:pPr algn="ctr">
              <a:lnSpc>
                <a:spcPct val="86000"/>
              </a:lnSpc>
            </a:pPr>
            <a:r>
              <a:rPr lang="en-US" dirty="0">
                <a:solidFill>
                  <a:schemeClr val="accent2"/>
                </a:solidFill>
              </a:rPr>
              <a:t>President and Chief Executive Officer,</a:t>
            </a:r>
          </a:p>
          <a:p>
            <a:pPr algn="ctr">
              <a:lnSpc>
                <a:spcPct val="86000"/>
              </a:lnSpc>
            </a:pPr>
            <a:r>
              <a:rPr lang="en-US" dirty="0">
                <a:solidFill>
                  <a:schemeClr val="accent2"/>
                </a:solidFill>
              </a:rPr>
              <a:t>Guy Carpenter &amp; Company</a:t>
            </a:r>
          </a:p>
          <a:p>
            <a:pPr algn="ctr">
              <a:lnSpc>
                <a:spcPct val="86000"/>
              </a:lnSpc>
            </a:pPr>
            <a:endParaRPr lang="en-US" dirty="0">
              <a:solidFill>
                <a:schemeClr val="accent2"/>
              </a:solidFill>
            </a:endParaRPr>
          </a:p>
          <a:p>
            <a:pPr algn="ctr">
              <a:lnSpc>
                <a:spcPct val="86000"/>
              </a:lnSpc>
            </a:pPr>
            <a:r>
              <a:rPr lang="en-US" dirty="0">
                <a:solidFill>
                  <a:schemeClr val="accent2"/>
                </a:solidFill>
              </a:rPr>
              <a:t>Chairman of Marsh &amp; McLennan Companies International</a:t>
            </a:r>
          </a:p>
        </p:txBody>
      </p:sp>
    </p:spTree>
    <p:extLst>
      <p:ext uri="{BB962C8B-B14F-4D97-AF65-F5344CB8AC3E}">
        <p14:creationId xmlns:p14="http://schemas.microsoft.com/office/powerpoint/2010/main" val="19630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AADBAB3-4DF5-44C9-B417-754DE8CF68CC}" type="slidenum">
              <a:rPr lang="en-GB"/>
              <a:pPr/>
              <a:t>1</a:t>
            </a:fld>
            <a:endParaRPr lang="en-GB" dirty="0"/>
          </a:p>
        </p:txBody>
      </p:sp>
      <p:sp>
        <p:nvSpPr>
          <p:cNvPr id="5" name="Date Placeholder 4"/>
          <p:cNvSpPr>
            <a:spLocks noGrp="1"/>
          </p:cNvSpPr>
          <p:nvPr>
            <p:ph type="dt" sz="half" idx="11"/>
          </p:nvPr>
        </p:nvSpPr>
        <p:spPr/>
        <p:txBody>
          <a:bodyPr/>
          <a:lstStyle/>
          <a:p>
            <a:fld id="{F7AB1366-C812-4111-878A-BB1CBBBF22C8}" type="datetime4">
              <a:rPr lang="en-GB"/>
              <a:pPr/>
              <a:t>12 September 2014</a:t>
            </a:fld>
            <a:endParaRPr lang="en-GB" dirty="0"/>
          </a:p>
        </p:txBody>
      </p:sp>
      <p:sp>
        <p:nvSpPr>
          <p:cNvPr id="5132" name="Rectangle 12"/>
          <p:cNvSpPr>
            <a:spLocks noGrp="1" noChangeArrowheads="1"/>
          </p:cNvSpPr>
          <p:nvPr>
            <p:ph type="title"/>
          </p:nvPr>
        </p:nvSpPr>
        <p:spPr/>
        <p:txBody>
          <a:bodyPr/>
          <a:lstStyle/>
          <a:p>
            <a:r>
              <a:rPr lang="en-GB" dirty="0"/>
              <a:t>Primary Information</a:t>
            </a:r>
            <a:br>
              <a:rPr lang="en-GB" dirty="0"/>
            </a:br>
            <a:r>
              <a:rPr lang="en-GB" dirty="0">
                <a:solidFill>
                  <a:schemeClr val="accent2"/>
                </a:solidFill>
              </a:rPr>
              <a:t>Secondary Information</a:t>
            </a:r>
          </a:p>
        </p:txBody>
      </p:sp>
      <p:sp>
        <p:nvSpPr>
          <p:cNvPr id="5133" name="Rectangle 13"/>
          <p:cNvSpPr>
            <a:spLocks noGrp="1" noChangeArrowheads="1"/>
          </p:cNvSpPr>
          <p:nvPr>
            <p:ph type="body" idx="1"/>
          </p:nvPr>
        </p:nvSpPr>
        <p:spPr/>
        <p:txBody>
          <a:bodyPr/>
          <a:lstStyle/>
          <a:p>
            <a:r>
              <a:rPr lang="en-GB" dirty="0"/>
              <a:t>Bulleted text in Arial left aligned</a:t>
            </a:r>
          </a:p>
          <a:p>
            <a:r>
              <a:rPr lang="en-GB" dirty="0"/>
              <a:t>Paragraph spacing 0.6 lines before bullets</a:t>
            </a:r>
          </a:p>
          <a:p>
            <a:pPr lvl="1"/>
            <a:r>
              <a:rPr lang="en-GB" dirty="0"/>
              <a:t>Second level copy with 0.2 lines before</a:t>
            </a:r>
          </a:p>
          <a:p>
            <a:pPr lvl="2"/>
            <a:r>
              <a:rPr lang="en-GB" dirty="0"/>
              <a:t>Third level</a:t>
            </a:r>
          </a:p>
          <a:p>
            <a:pPr lvl="3"/>
            <a:r>
              <a:rPr lang="en-GB" dirty="0"/>
              <a:t>Fourth Level</a:t>
            </a:r>
          </a:p>
          <a:p>
            <a:pPr lvl="4"/>
            <a:r>
              <a:rPr lang="en-GB" dirty="0"/>
              <a:t>Fifth level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02788" cy="719282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978" y="335479"/>
            <a:ext cx="5093176" cy="6563371"/>
          </a:xfrm>
          <a:prstGeom prst="rect">
            <a:avLst/>
          </a:prstGeom>
        </p:spPr>
      </p:pic>
    </p:spTree>
    <p:custDataLst>
      <p:tags r:id="rId1"/>
    </p:custDataLst>
    <p:extLst>
      <p:ext uri="{BB962C8B-B14F-4D97-AF65-F5344CB8AC3E}">
        <p14:creationId xmlns:p14="http://schemas.microsoft.com/office/powerpoint/2010/main" val="975092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Cat Gap</a:t>
            </a:r>
            <a:endParaRPr lang="en-GB" dirty="0"/>
          </a:p>
        </p:txBody>
      </p:sp>
      <p:sp>
        <p:nvSpPr>
          <p:cNvPr id="3" name="Slide Number Placeholder 2"/>
          <p:cNvSpPr>
            <a:spLocks noGrp="1"/>
          </p:cNvSpPr>
          <p:nvPr>
            <p:ph type="sldNum" sz="quarter" idx="10"/>
          </p:nvPr>
        </p:nvSpPr>
        <p:spPr/>
        <p:txBody>
          <a:bodyPr/>
          <a:lstStyle/>
          <a:p>
            <a:fld id="{9F2EBA4C-D824-42B4-83BE-30DEF3845CF3}" type="slidenum">
              <a:rPr lang="en-GB" smtClean="0"/>
              <a:pPr/>
              <a:t>2</a:t>
            </a:fld>
            <a:endParaRPr lang="en-GB"/>
          </a:p>
        </p:txBody>
      </p:sp>
      <p:sp>
        <p:nvSpPr>
          <p:cNvPr id="4" name="Date Placeholder 3"/>
          <p:cNvSpPr>
            <a:spLocks noGrp="1"/>
          </p:cNvSpPr>
          <p:nvPr>
            <p:ph type="dt" sz="half" idx="11"/>
          </p:nvPr>
        </p:nvSpPr>
        <p:spPr/>
        <p:txBody>
          <a:bodyPr/>
          <a:lstStyle/>
          <a:p>
            <a:fld id="{D5EF501A-8382-4C87-83C7-31599ADC0EB1}" type="datetime4">
              <a:rPr lang="en-GB" smtClean="0"/>
              <a:pPr/>
              <a:t>12 September 2014</a:t>
            </a:fld>
            <a:endParaRPr lang="en-GB"/>
          </a:p>
        </p:txBody>
      </p:sp>
      <p:graphicFrame>
        <p:nvGraphicFramePr>
          <p:cNvPr id="5" name="Chart 4"/>
          <p:cNvGraphicFramePr>
            <a:graphicFrameLocks/>
          </p:cNvGraphicFramePr>
          <p:nvPr>
            <p:extLst>
              <p:ext uri="{D42A27DB-BD31-4B8C-83A1-F6EECF244321}">
                <p14:modId xmlns:p14="http://schemas.microsoft.com/office/powerpoint/2010/main" val="2305063800"/>
              </p:ext>
            </p:extLst>
          </p:nvPr>
        </p:nvGraphicFramePr>
        <p:xfrm>
          <a:off x="469373" y="962526"/>
          <a:ext cx="8559123" cy="51302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343048" y="6294922"/>
            <a:ext cx="2685449" cy="224677"/>
          </a:xfrm>
          <a:prstGeom prst="rect">
            <a:avLst/>
          </a:prstGeom>
          <a:noFill/>
        </p:spPr>
        <p:txBody>
          <a:bodyPr wrap="square" rtlCol="0">
            <a:spAutoFit/>
          </a:bodyPr>
          <a:lstStyle/>
          <a:p>
            <a:pPr algn="r"/>
            <a:r>
              <a:rPr lang="en-GB" sz="1000" dirty="0" smtClean="0"/>
              <a:t>Source: Guy Carpenter, Swiss Re</a:t>
            </a:r>
            <a:endParaRPr lang="en-GB" sz="1000" dirty="0"/>
          </a:p>
        </p:txBody>
      </p:sp>
    </p:spTree>
    <p:extLst>
      <p:ext uri="{BB962C8B-B14F-4D97-AF65-F5344CB8AC3E}">
        <p14:creationId xmlns:p14="http://schemas.microsoft.com/office/powerpoint/2010/main" val="1282904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2923" y="2878074"/>
            <a:ext cx="6012180" cy="487680"/>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USHBK11FP01\tbarone$\MC for john.JPG&lt;/ImageFile&gt;&#10;  &lt;ThumbNailFile&gt;C:\Documents and Settings\tbarone\Local Settings\Application Data\MMC\Cache\T1000024D1000024.jpg&lt;/ThumbNailFile&gt;&#10;  &lt;Usage&gt;PowerPointTitle&lt;/Usage&gt;&#10;  &lt;PaletteName&gt;Sapphire&lt;/PaletteName&gt;&#10;  &lt;Design&gt;&#10;    &lt;FocalNumber&gt;1&lt;/FocalNumber&gt;&#10;    &lt;Facets&gt;&#10;      &lt;SideOfTick&gt;Right&lt;/SideOfTick&gt;&#10;      &lt;TickPosition&gt;&#10;        &lt;X&gt;21&lt;/X&gt;&#10;        &lt;Y&gt;0&lt;/Y&gt;&#10;      &lt;/TickPosition&gt;&#10;      &lt;EndTickPosition&gt;&#10;        &lt;X&gt;0&lt;/X&gt;&#10;        &lt;Y&gt;0&lt;/Y&gt;&#10;      &lt;/EndTickPosition&gt;&#10;      &lt;FacetNumber&gt;5&lt;/FacetNumber&gt;&#10;      &lt;Brightness&gt;10&lt;/Brightness&gt;&#10;      &lt;Colour /&gt;&#10;      &lt;ColourNumber&gt;-1&lt;/ColourNumber&gt;&#10;    &lt;/Facets&gt;&#10;    &lt;Facets&gt;&#10;      &lt;SideOfTick&gt;Right&lt;/SideOfTick&gt;&#10;      &lt;TickPosition&gt;&#10;        &lt;X&gt;21&lt;/X&gt;&#10;        &lt;Y&gt;6&lt;/Y&gt;&#10;      &lt;/TickPosition&gt;&#10;      &lt;EndTickPosition&gt;&#10;        &lt;X&gt;0&lt;/X&gt;&#10;        &lt;Y&gt;0&lt;/Y&gt;&#10;      &lt;/EndTickPosition&gt;&#10;      &lt;FacetNumber&gt;4&lt;/FacetNumber&gt;&#10;      &lt;Brightness&gt;50&lt;/Brightness&gt;&#10;      &lt;Colour&gt;#A6E2EF&lt;/Colour&gt;&#10;      &lt;ColourNumber&gt;3&lt;/ColourNumber&gt;&#10;    &lt;/Facets&gt;&#10;    &lt;Facets&gt;&#10;      &lt;SideOfTick&gt;Bottom&lt;/SideOfTick&gt;&#10;      &lt;TickPosition&gt;&#10;        &lt;X&gt;15&lt;/X&gt;&#10;        &lt;Y&gt;10&lt;/Y&gt;&#10;      &lt;/TickPosition&gt;&#10;      &lt;EndTickPosition&gt;&#10;        &lt;X&gt;0&lt;/X&gt;&#10;        &lt;Y&gt;0&lt;/Y&gt;&#10;      &lt;/EndTickPosition&gt;&#10;      &lt;FacetNumber&gt;3&lt;/FacetNumber&gt;&#10;      &lt;Brightness&gt;70&lt;/Brightness&gt;&#10;      &lt;Colour /&gt;&#10;      &lt;ColourNumber&gt;-1&lt;/ColourNumber&gt;&#10;    &lt;/Facets&gt;&#10;    &lt;Facets&gt;&#10;      &lt;SideOfTick&gt;Bottom&lt;/SideOfTick&gt;&#10;      &lt;TickPosition&gt;&#10;        &lt;X&gt;9&lt;/X&gt;&#10;        &lt;Y&gt;10&lt;/Y&gt;&#10;      &lt;/TickPosition&gt;&#10;      &lt;EndTickPosition&gt;&#10;        &lt;X&gt;0&lt;/X&gt;&#10;        &lt;Y&gt;0&lt;/Y&gt;&#10;      &lt;/EndTickPosition&gt;&#10;      &lt;FacetNumber&gt;2&lt;/FacetNumber&gt;&#10;      &lt;Brightness&gt;41&lt;/Brightness&gt;&#10;      &lt;Colour&gt;#006D9E&lt;/Colour&gt;&#10;      &lt;ColourNumber&gt;1&lt;/ColourNumber&gt;&#10;    &lt;/Facets&gt;&#10;    &lt;Facets&gt;&#10;      &lt;SideOfTick&gt;LeftBottom&lt;/SideOfTick&gt;&#10;      &lt;TickPosition&gt;&#10;        &lt;X&gt;0&lt;/X&gt;&#10;        &lt;Y&gt;10&lt;/Y&gt;&#10;      &lt;/TickPosition&gt;&#10;      &lt;EndTickPosition&gt;&#10;        &lt;X&gt;0&lt;/X&gt;&#10;        &lt;Y&gt;0&lt;/Y&gt;&#10;      &lt;/EndTickPosition&gt;&#10;      &lt;FacetNumber&gt;1&lt;/FacetNumber&gt;&#10;      &lt;Brightness&gt;29&lt;/Brightness&gt;&#10;      &lt;Colour&gt;#002C77&lt;/Colour&gt;&#10;      &lt;ColourNumber&gt;0&lt;/ColourNumber&gt;&#10;    &lt;/Facets&gt;&#10;    &lt;Facets&gt;&#10;      &lt;SideOfTick&gt;Left&lt;/SideOfTick&gt;&#10;      &lt;TickPosition&gt;&#10;        &lt;X&gt;0&lt;/X&gt;&#10;        &lt;Y&gt;1&lt;/Y&gt;&#10;      &lt;/TickPosition&gt;&#10;      &lt;EndTickPosition&gt;&#10;        &lt;X&gt;0&lt;/X&gt;&#10;        &lt;Y&gt;0&lt;/Y&gt;&#10;      &lt;/EndTickPosition&gt;&#10;      &lt;FacetNumber&gt;0&lt;/FacetNumber&gt;&#10;      &lt;Brightness&gt;0&lt;/Brightness&gt;&#10;      &lt;Colour&gt;#00A8C8&lt;/Colour&gt;&#10;      &lt;ColourNumber&gt;2&lt;/ColourNumber&gt;&#10;    &lt;/Facets&gt;&#10;    &lt;SectionColour&gt;#002C77&lt;/SectionColour&gt;&#10;    &lt;SectionColourNumber&gt;0&lt;/SectionColourNumber&gt;&#10;    &lt;SectionBrightness&gt;0&lt;/SectionBrightness&gt;&#10;  &lt;/Design&gt;&#10;&lt;/ImageControl&gt;"/>
  <p:tag name="MMC_PRESENTATIONTYPE" val="2"/>
</p:tagLst>
</file>

<file path=ppt/tags/tag1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2.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TotalTime>
  <Words>427</Words>
  <Application>Microsoft Office PowerPoint</Application>
  <PresentationFormat>Custom</PresentationFormat>
  <Paragraphs>33</Paragraphs>
  <Slides>4</Slides>
  <Notes>2</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Default Design</vt:lpstr>
      <vt:lpstr>1_Default Design</vt:lpstr>
      <vt:lpstr>PowerPoint Presentation</vt:lpstr>
      <vt:lpstr>Primary Information Secondary Information</vt:lpstr>
      <vt:lpstr>The Cat Gap</vt:lpstr>
      <vt:lpstr>PowerPoint Presentation</vt:lpstr>
    </vt:vector>
  </TitlesOfParts>
  <Company>Guy Carpenter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Christopher Klein</dc:creator>
  <cp:lastModifiedBy>MMC User</cp:lastModifiedBy>
  <cp:revision>107</cp:revision>
  <dcterms:created xsi:type="dcterms:W3CDTF">2011-02-16T15:14:35Z</dcterms:created>
  <dcterms:modified xsi:type="dcterms:W3CDTF">2014-09-12T15:58:58Z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_NewReviewCycle">
    <vt:lpwstr/>
  </property>
</Properties>
</file>