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7"/>
  </p:notesMasterIdLst>
  <p:sldIdLst>
    <p:sldId id="278" r:id="rId2"/>
    <p:sldId id="259" r:id="rId3"/>
    <p:sldId id="260" r:id="rId4"/>
    <p:sldId id="257" r:id="rId5"/>
    <p:sldId id="258" r:id="rId6"/>
  </p:sldIdLst>
  <p:sldSz cx="9602788" cy="6858000"/>
  <p:notesSz cx="6858000" cy="9144000"/>
  <p:defaultTextStyle>
    <a:defPPr>
      <a:defRPr lang="en-GB"/>
    </a:defPPr>
    <a:lvl1pPr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8D30"/>
    <a:srgbClr val="008075"/>
    <a:srgbClr val="932077"/>
    <a:srgbClr val="595997"/>
    <a:srgbClr val="BA2C2B"/>
    <a:srgbClr val="F48132"/>
    <a:srgbClr val="FBAE17"/>
    <a:srgbClr val="72B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83" autoAdjust="0"/>
    <p:restoredTop sz="94505" autoAdjust="0"/>
  </p:normalViewPr>
  <p:slideViewPr>
    <p:cSldViewPr snapToGrid="0">
      <p:cViewPr varScale="1">
        <p:scale>
          <a:sx n="75" d="100"/>
          <a:sy n="75" d="100"/>
        </p:scale>
        <p:origin x="-1074" y="-102"/>
      </p:cViewPr>
      <p:guideLst>
        <p:guide orient="horz" pos="3950"/>
        <p:guide orient="horz" pos="808"/>
        <p:guide pos="290"/>
        <p:guide pos="57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434289360694606E-2"/>
          <c:y val="4.6839258729022476E-2"/>
          <c:w val="0.80533677514732838"/>
          <c:h val="0.76457699366526555"/>
        </c:manualLayout>
      </c:layout>
      <c:barChart>
        <c:barDir val="col"/>
        <c:grouping val="clustered"/>
        <c:varyColors val="0"/>
        <c:ser>
          <c:idx val="0"/>
          <c:order val="0"/>
          <c:tx>
            <c:v>YOY Change</c:v>
          </c:tx>
          <c:spPr>
            <a:solidFill>
              <a:schemeClr val="accent1">
                <a:alpha val="66000"/>
              </a:schemeClr>
            </a:solidFill>
            <a:ln w="28575">
              <a:noFill/>
            </a:ln>
          </c:spPr>
          <c:invertIfNegative val="0"/>
          <c:dLbls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/>
                      <a:t>-7%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Data!$A$5:$A$29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Data!$C$5:$C$29</c:f>
              <c:numCache>
                <c:formatCode>0%</c:formatCode>
                <c:ptCount val="25"/>
                <c:pt idx="1">
                  <c:v>0.15</c:v>
                </c:pt>
                <c:pt idx="2">
                  <c:v>0.23</c:v>
                </c:pt>
                <c:pt idx="3">
                  <c:v>0.68</c:v>
                </c:pt>
                <c:pt idx="4">
                  <c:v>-0.03</c:v>
                </c:pt>
                <c:pt idx="5">
                  <c:v>-0.13</c:v>
                </c:pt>
                <c:pt idx="6" formatCode="0.0%">
                  <c:v>-0.08</c:v>
                </c:pt>
                <c:pt idx="7">
                  <c:v>-0.2</c:v>
                </c:pt>
                <c:pt idx="8">
                  <c:v>-0.18</c:v>
                </c:pt>
                <c:pt idx="9">
                  <c:v>-0.11</c:v>
                </c:pt>
                <c:pt idx="10">
                  <c:v>0.03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0.14000000000000001</c:v>
                </c:pt>
                <c:pt idx="14">
                  <c:v>-0.11</c:v>
                </c:pt>
                <c:pt idx="15">
                  <c:v>-0.06</c:v>
                </c:pt>
                <c:pt idx="16">
                  <c:v>0.76</c:v>
                </c:pt>
                <c:pt idx="17">
                  <c:v>-0.09</c:v>
                </c:pt>
                <c:pt idx="18">
                  <c:v>-0.16</c:v>
                </c:pt>
                <c:pt idx="19">
                  <c:v>0.1</c:v>
                </c:pt>
                <c:pt idx="20">
                  <c:v>-0.12</c:v>
                </c:pt>
                <c:pt idx="21">
                  <c:v>-0.03</c:v>
                </c:pt>
                <c:pt idx="22">
                  <c:v>7.0000000000000007E-2</c:v>
                </c:pt>
                <c:pt idx="23">
                  <c:v>-7.0000000000000007E-2</c:v>
                </c:pt>
                <c:pt idx="24">
                  <c:v>-0.17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23"/>
        <c:axId val="89475712"/>
        <c:axId val="89481600"/>
      </c:barChart>
      <c:lineChart>
        <c:grouping val="standard"/>
        <c:varyColors val="0"/>
        <c:ser>
          <c:idx val="1"/>
          <c:order val="1"/>
          <c:tx>
            <c:v>Cumulative ROL Index</c:v>
          </c:tx>
          <c:spPr>
            <a:ln w="38100">
              <a:solidFill>
                <a:schemeClr val="accent6"/>
              </a:solidFill>
            </a:ln>
          </c:spPr>
          <c:marker>
            <c:symbol val="diamond"/>
            <c:size val="9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marker>
          <c:dLbls>
            <c:dLbl>
              <c:idx val="2"/>
              <c:layout>
                <c:manualLayout>
                  <c:x val="-4.0786405100265884E-2"/>
                  <c:y val="-4.3772720252827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601760176017583E-2"/>
                  <c:y val="5.0125313283208017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1505937850220632E-3"/>
                  <c:y val="-2.21972991320532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8008800880088455E-3"/>
                  <c:y val="5.0125313283208017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068573524019122E-2"/>
                  <c:y val="2.005012531328321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002200220022101E-2"/>
                  <c:y val="4.5112781954887556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0535386872020622E-2"/>
                  <c:y val="3.0075187969924914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0267577938896261E-2"/>
                  <c:y val="1.5037593984962405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1734506784011807E-2"/>
                  <c:y val="6.0150375939849704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5220700152206945E-2"/>
                  <c:y val="2.4149729846289821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8264840182648401E-2"/>
                  <c:y val="4.8299459692579483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3698630136986301E-2"/>
                  <c:y val="1.4489837907773893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1232435158878456E-2"/>
                  <c:y val="2.47441737030042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063478650860694E-2"/>
                  <c:y val="-2.93622290215770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2.8493451253909879E-2"/>
                  <c:y val="2.7977367957664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2.8426944288486689E-2"/>
                  <c:y val="-3.33541207989307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7.6103500761036122E-3"/>
                  <c:y val="1.2074864923144867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1.3698630136986301E-2"/>
                  <c:y val="5.3129405661837471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3.0830646640193658E-2"/>
                  <c:y val="-3.17772045043776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chemeClr val="accent6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Data!$A$5:$A$29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Data!$B$5:$B$29</c:f>
              <c:numCache>
                <c:formatCode>0</c:formatCode>
                <c:ptCount val="25"/>
                <c:pt idx="0">
                  <c:v>100</c:v>
                </c:pt>
                <c:pt idx="1">
                  <c:v>115</c:v>
                </c:pt>
                <c:pt idx="2">
                  <c:v>141</c:v>
                </c:pt>
                <c:pt idx="3">
                  <c:v>237</c:v>
                </c:pt>
                <c:pt idx="4">
                  <c:v>230</c:v>
                </c:pt>
                <c:pt idx="5">
                  <c:v>200</c:v>
                </c:pt>
                <c:pt idx="6">
                  <c:v>184</c:v>
                </c:pt>
                <c:pt idx="7">
                  <c:v>147</c:v>
                </c:pt>
                <c:pt idx="8">
                  <c:v>121</c:v>
                </c:pt>
                <c:pt idx="9">
                  <c:v>108</c:v>
                </c:pt>
                <c:pt idx="10">
                  <c:v>111</c:v>
                </c:pt>
                <c:pt idx="11">
                  <c:v>133</c:v>
                </c:pt>
                <c:pt idx="12">
                  <c:v>152</c:v>
                </c:pt>
                <c:pt idx="13">
                  <c:v>173</c:v>
                </c:pt>
                <c:pt idx="14">
                  <c:v>154</c:v>
                </c:pt>
                <c:pt idx="15">
                  <c:v>145</c:v>
                </c:pt>
                <c:pt idx="16">
                  <c:v>255</c:v>
                </c:pt>
                <c:pt idx="17">
                  <c:v>233</c:v>
                </c:pt>
                <c:pt idx="18">
                  <c:v>195</c:v>
                </c:pt>
                <c:pt idx="19">
                  <c:v>215</c:v>
                </c:pt>
                <c:pt idx="20">
                  <c:v>190</c:v>
                </c:pt>
                <c:pt idx="21">
                  <c:v>184</c:v>
                </c:pt>
                <c:pt idx="22">
                  <c:v>197</c:v>
                </c:pt>
                <c:pt idx="23">
                  <c:v>183</c:v>
                </c:pt>
                <c:pt idx="24">
                  <c:v>152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483520"/>
        <c:axId val="92758016"/>
      </c:lineChart>
      <c:catAx>
        <c:axId val="8947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25400">
            <a:solidFill>
              <a:sysClr val="window" lastClr="FFFFFF">
                <a:lumMod val="75000"/>
              </a:sysClr>
            </a:solidFill>
          </a:ln>
        </c:spPr>
        <c:txPr>
          <a:bodyPr rot="-27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9481600"/>
        <c:crosses val="autoZero"/>
        <c:auto val="1"/>
        <c:lblAlgn val="ctr"/>
        <c:lblOffset val="100"/>
        <c:tickMarkSkip val="1"/>
        <c:noMultiLvlLbl val="0"/>
      </c:catAx>
      <c:valAx>
        <c:axId val="89481600"/>
        <c:scaling>
          <c:orientation val="minMax"/>
          <c:min val="-0.30000000000000004"/>
        </c:scaling>
        <c:delete val="0"/>
        <c:axPos val="l"/>
        <c:majorGridlines>
          <c:spPr>
            <a:ln w="25400">
              <a:solidFill>
                <a:schemeClr val="bg1">
                  <a:lumMod val="7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ysClr val="windowText" lastClr="000000"/>
                    </a:solidFill>
                  </a:rPr>
                  <a:t>Year Over Year Change in Rate On Line (Base 1990)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spPr>
          <a:ln w="25400">
            <a:solidFill>
              <a:sysClr val="window" lastClr="FFFFFF">
                <a:lumMod val="75000"/>
              </a:sysClr>
            </a:solidFill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ysClr val="windowText" lastClr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9475712"/>
        <c:crosses val="autoZero"/>
        <c:crossBetween val="between"/>
      </c:valAx>
      <c:catAx>
        <c:axId val="894835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2758016"/>
        <c:crosses val="autoZero"/>
        <c:auto val="1"/>
        <c:lblAlgn val="ctr"/>
        <c:lblOffset val="100"/>
        <c:noMultiLvlLbl val="0"/>
      </c:catAx>
      <c:valAx>
        <c:axId val="92758016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ysClr val="windowText" lastClr="000000"/>
                    </a:solidFill>
                  </a:rPr>
                  <a:t>Cumulative ROL Index (Base 1990 = 100)</a:t>
                </a:r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spPr>
          <a:ln w="25400">
            <a:solidFill>
              <a:sysClr val="window" lastClr="FFFFFF">
                <a:lumMod val="75000"/>
              </a:sysClr>
            </a:solidFill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ysClr val="windowText" lastClr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9483520"/>
        <c:crosses val="max"/>
        <c:crossBetween val="between"/>
      </c:valAx>
      <c:spPr>
        <a:solidFill>
          <a:sysClr val="window" lastClr="FFFFFF">
            <a:lumMod val="95000"/>
            <a:alpha val="47000"/>
          </a:sysClr>
        </a:solidFill>
      </c:spPr>
    </c:plotArea>
    <c:legend>
      <c:legendPos val="b"/>
      <c:layout/>
      <c:overlay val="0"/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+mn-lt"/>
              <a:ea typeface="Arial Unicode MS" pitchFamily="34" charset="-128"/>
              <a:cs typeface="Arial Unicode MS" pitchFamily="34" charset="-128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85800"/>
            <a:ext cx="48006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/>
            </a:lvl1pPr>
          </a:lstStyle>
          <a:p>
            <a:fld id="{6011337C-5108-42C6-B835-E542D88E58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862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2499" y="686202"/>
            <a:ext cx="5253004" cy="3428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continued moderate loss experience, growing reinsurer surplus and increasing alternative market capital, the percentage of excess capacity continues to climb.  The June 2013 renewals still represent a high point with only approximately 70 percent of authorizations utilized as these renewals were a heavy focus for both alternative and traditional markets. However, based on a preliminary review of total capacity utilized for the May through July 2014 renewals excess capacity has increased to just over 26% from just under 23% for the same period in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426B21-5A9B-4EE6-B14E-31AA8049E8E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515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30DA5D-A007-4481-9EE0-21BDFE300F5D}" type="slidenum">
              <a:rPr lang="en-GB"/>
              <a:pPr/>
              <a:t>3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81A00-81C0-4AEF-A572-63276E3B5D8B}" type="slidenum">
              <a:rPr lang="en-GB"/>
              <a:pPr/>
              <a:t>4</a:t>
            </a:fld>
            <a:endParaRPr lang="en-GB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2.tiff"/><Relationship Id="rId5" Type="http://schemas.openxmlformats.org/officeDocument/2006/relationships/image" Target="../media/image1.tiff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MMC_CoverShape"/>
          <p:cNvGrpSpPr/>
          <p:nvPr userDrawn="1">
            <p:custDataLst>
              <p:tags r:id="rId1"/>
            </p:custDataLst>
          </p:nvPr>
        </p:nvGrpSpPr>
        <p:grpSpPr>
          <a:xfrm>
            <a:off x="0" y="2616200"/>
            <a:ext cx="9601201" cy="3657601"/>
            <a:chOff x="0" y="2616200"/>
            <a:chExt cx="9601201" cy="3657601"/>
          </a:xfrm>
        </p:grpSpPr>
        <p:sp>
          <p:nvSpPr>
            <p:cNvPr id="2" name="Freeform 1"/>
            <p:cNvSpPr/>
            <p:nvPr userDrawn="1"/>
          </p:nvSpPr>
          <p:spPr bwMode="auto">
            <a:xfrm>
              <a:off x="0" y="2616200"/>
              <a:ext cx="914401" cy="1625601"/>
            </a:xfrm>
            <a:custGeom>
              <a:avLst/>
              <a:gdLst/>
              <a:ahLst/>
              <a:cxnLst/>
              <a:rect l="0" t="0" r="0" b="0"/>
              <a:pathLst>
                <a:path w="914401" h="1625601">
                  <a:moveTo>
                    <a:pt x="0" y="457200"/>
                  </a:moveTo>
                  <a:lnTo>
                    <a:pt x="914400" y="0"/>
                  </a:lnTo>
                  <a:lnTo>
                    <a:pt x="0" y="1625600"/>
                  </a:lnTo>
                </a:path>
              </a:pathLst>
            </a:custGeom>
            <a:solidFill>
              <a:schemeClr val="hlink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" name="Freeform 2"/>
            <p:cNvSpPr/>
            <p:nvPr userDrawn="1"/>
          </p:nvSpPr>
          <p:spPr bwMode="auto">
            <a:xfrm>
              <a:off x="0" y="2616200"/>
              <a:ext cx="914401" cy="2997201"/>
            </a:xfrm>
            <a:custGeom>
              <a:avLst/>
              <a:gdLst/>
              <a:ahLst/>
              <a:cxnLst/>
              <a:rect l="0" t="0" r="0" b="0"/>
              <a:pathLst>
                <a:path w="914401" h="2997201">
                  <a:moveTo>
                    <a:pt x="0" y="1371600"/>
                  </a:moveTo>
                  <a:lnTo>
                    <a:pt x="914400" y="0"/>
                  </a:lnTo>
                  <a:lnTo>
                    <a:pt x="0" y="2997200"/>
                  </a:lnTo>
                </a:path>
              </a:pathLst>
            </a:cu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Freeform 3"/>
            <p:cNvSpPr/>
            <p:nvPr userDrawn="1"/>
          </p:nvSpPr>
          <p:spPr bwMode="auto">
            <a:xfrm>
              <a:off x="0" y="2616200"/>
              <a:ext cx="8940801" cy="3657601"/>
            </a:xfrm>
            <a:custGeom>
              <a:avLst/>
              <a:gdLst/>
              <a:ahLst/>
              <a:cxnLst/>
              <a:rect l="0" t="0" r="0" b="0"/>
              <a:pathLst>
                <a:path w="8940801" h="3657601">
                  <a:moveTo>
                    <a:pt x="0" y="2743200"/>
                  </a:moveTo>
                  <a:lnTo>
                    <a:pt x="914400" y="0"/>
                  </a:lnTo>
                  <a:lnTo>
                    <a:pt x="8940800" y="3657600"/>
                  </a:lnTo>
                  <a:lnTo>
                    <a:pt x="0" y="3657600"/>
                  </a:lnTo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" name="Freeform 4"/>
            <p:cNvSpPr/>
            <p:nvPr userDrawn="1"/>
          </p:nvSpPr>
          <p:spPr bwMode="auto">
            <a:xfrm>
              <a:off x="914400" y="2616200"/>
              <a:ext cx="8686801" cy="3657601"/>
            </a:xfrm>
            <a:custGeom>
              <a:avLst/>
              <a:gdLst/>
              <a:ahLst/>
              <a:cxnLst/>
              <a:rect l="0" t="0" r="0" b="0"/>
              <a:pathLst>
                <a:path w="8686801" h="3657601">
                  <a:moveTo>
                    <a:pt x="7772400" y="3657600"/>
                  </a:moveTo>
                  <a:lnTo>
                    <a:pt x="0" y="0"/>
                  </a:lnTo>
                  <a:lnTo>
                    <a:pt x="8686800" y="1117600"/>
                  </a:lnTo>
                  <a:lnTo>
                    <a:pt x="8686800" y="3657600"/>
                  </a:lnTo>
                </a:path>
              </a:pathLst>
            </a:custGeom>
            <a:solidFill>
              <a:schemeClr val="hlink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Freeform 5"/>
            <p:cNvSpPr/>
            <p:nvPr userDrawn="1"/>
          </p:nvSpPr>
          <p:spPr bwMode="auto">
            <a:xfrm>
              <a:off x="914400" y="2616200"/>
              <a:ext cx="8686801" cy="1371601"/>
            </a:xfrm>
            <a:custGeom>
              <a:avLst/>
              <a:gdLst/>
              <a:ahLst/>
              <a:cxnLst/>
              <a:rect l="0" t="0" r="0" b="0"/>
              <a:pathLst>
                <a:path w="8686801" h="1371601">
                  <a:moveTo>
                    <a:pt x="8686800" y="1371600"/>
                  </a:moveTo>
                  <a:lnTo>
                    <a:pt x="0" y="0"/>
                  </a:lnTo>
                  <a:lnTo>
                    <a:pt x="8686800" y="203200"/>
                  </a:lnTo>
                </a:path>
              </a:pathLst>
            </a:custGeom>
            <a:solidFill>
              <a:schemeClr val="folHlink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Freeform 6"/>
            <p:cNvSpPr/>
            <p:nvPr userDrawn="1"/>
          </p:nvSpPr>
          <p:spPr bwMode="auto">
            <a:xfrm>
              <a:off x="914400" y="2616200"/>
              <a:ext cx="8686801" cy="457201"/>
            </a:xfrm>
            <a:custGeom>
              <a:avLst/>
              <a:gdLst/>
              <a:ahLst/>
              <a:cxnLst/>
              <a:rect l="0" t="0" r="0" b="0"/>
              <a:pathLst>
                <a:path w="8686801" h="457201">
                  <a:moveTo>
                    <a:pt x="8686800" y="457200"/>
                  </a:moveTo>
                  <a:lnTo>
                    <a:pt x="0" y="0"/>
                  </a:lnTo>
                  <a:lnTo>
                    <a:pt x="8686800" y="0"/>
                  </a:lnTo>
                </a:path>
              </a:pathLst>
            </a:cu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0" tIns="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194" name="PresentationTitle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896938" y="1243013"/>
            <a:ext cx="8234362" cy="370551"/>
          </a:xfrm>
        </p:spPr>
        <p:txBody>
          <a:bodyPr tIns="0" rIns="0" bIns="0">
            <a:spAutoFit/>
          </a:bodyPr>
          <a:lstStyle>
            <a:lvl1pPr>
              <a:lnSpc>
                <a:spcPct val="86000"/>
              </a:lnSpc>
              <a:defRPr sz="2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388" name="Date"/>
          <p:cNvSpPr>
            <a:spLocks noGrp="1" noChangeArrowheads="1"/>
          </p:cNvSpPr>
          <p:nvPr>
            <p:ph type="subTitle" sz="quarter" idx="1"/>
            <p:custDataLst>
              <p:tags r:id="rId3"/>
            </p:custDataLst>
          </p:nvPr>
        </p:nvSpPr>
        <p:spPr>
          <a:xfrm>
            <a:off x="904875" y="1998663"/>
            <a:ext cx="4852988" cy="228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0" indent="0">
              <a:lnSpc>
                <a:spcPct val="83000"/>
              </a:lnSpc>
              <a:spcBef>
                <a:spcPct val="0"/>
              </a:spcBef>
              <a:buFontTx/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pic>
        <p:nvPicPr>
          <p:cNvPr id="9" name="Picture 8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26" y="477901"/>
            <a:ext cx="2860548" cy="2286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38" y="6459474"/>
            <a:ext cx="1659636" cy="22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A008EA-216D-4143-8382-5CC62100BD2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5289796-9927-4A3A-B3D9-83312D7E5565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91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0713" y="382588"/>
            <a:ext cx="2171700" cy="5883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382588"/>
            <a:ext cx="6362700" cy="5883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E533F2-30F3-454D-A0DA-674EBD75D6A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8F80B20-945C-425E-B25B-0A462705855C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6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0965FB-63B8-4DF1-B8CD-A229080819C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A24C3AF-F66A-44A0-BA04-383899093452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3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406900"/>
            <a:ext cx="8161338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2906713"/>
            <a:ext cx="81613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7F82DE-2188-4179-A30D-B85EEADA604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E436948-DB9E-4ABF-A6F6-8BD8C85D408B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124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277938"/>
            <a:ext cx="42672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5213" y="1277938"/>
            <a:ext cx="42672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4DC2EA-3A3B-4C24-B1C1-13A8FB1378E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08F02B3-A561-4AFA-9AB0-30EF03062FD4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5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74638"/>
            <a:ext cx="864393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535113"/>
            <a:ext cx="4243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174875"/>
            <a:ext cx="4243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8388" y="1535113"/>
            <a:ext cx="4244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8388" y="2174875"/>
            <a:ext cx="4244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392613-CE05-4168-B0D0-918E4A6682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323131D-CCB1-4610-9759-74AF2BB64377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8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2EBA4C-D824-42B4-83BE-30DEF3845CF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5EF501A-8382-4C87-83C7-31599ADC0EB1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00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A7DCD9-4841-47E3-A09C-5662F2624CD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44297D6-5A8A-4AD9-8F6E-A593D7BDF01C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68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73050"/>
            <a:ext cx="31607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73050"/>
            <a:ext cx="5368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435100"/>
            <a:ext cx="31607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C84376-99C1-451B-83FC-A48E177C7A7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31B11A3-5A3F-4F31-8540-26ED3EA49AB7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62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775" y="4800600"/>
            <a:ext cx="57610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2775" y="612775"/>
            <a:ext cx="57610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2775" y="5367338"/>
            <a:ext cx="57610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EE65EA-5E3B-4428-B6C4-32443D93741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F7D61C3-48AA-4F4D-9F54-BC0BAABD2D39}" type="datetime4">
              <a:rPr lang="en-GB"/>
              <a:pPr/>
              <a:t>12 September 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73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gray">
          <a:xfrm>
            <a:off x="455613" y="382588"/>
            <a:ext cx="8686800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BodyText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gray">
          <a:xfrm>
            <a:off x="455613" y="1277938"/>
            <a:ext cx="86868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Copyright" hidden="1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477838" y="6534150"/>
            <a:ext cx="2897187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GB" sz="700" smtClean="0">
                <a:solidFill>
                  <a:srgbClr val="7C848A"/>
                </a:solidFill>
                <a:cs typeface="Arial" charset="0"/>
              </a:rPr>
              <a:t>© 2014 Guy Carpenter &amp; Company Ltd.</a:t>
            </a:r>
            <a:endParaRPr lang="en-GB" sz="700">
              <a:solidFill>
                <a:srgbClr val="7C848A"/>
              </a:solidFill>
            </a:endParaRPr>
          </a:p>
        </p:txBody>
      </p:sp>
      <p:sp>
        <p:nvSpPr>
          <p:cNvPr id="1049" name="SlideNumber"/>
          <p:cNvSpPr>
            <a:spLocks noGrp="1" noChangeArrowheads="1"/>
          </p:cNvSpPr>
          <p:nvPr>
            <p:ph type="sldNum" sz="quarter" idx="4"/>
            <p:custDataLst>
              <p:tags r:id="rId16"/>
            </p:custDataLst>
          </p:nvPr>
        </p:nvSpPr>
        <p:spPr bwMode="gray">
          <a:xfrm>
            <a:off x="8691563" y="6483350"/>
            <a:ext cx="4476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</a:defRPr>
            </a:lvl1pPr>
          </a:lstStyle>
          <a:p>
            <a:fld id="{B6842014-B284-491E-9C8A-6E6DEBF97A2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52" name="Date" hidden="1"/>
          <p:cNvSpPr>
            <a:spLocks noGrp="1" noChangeArrowheads="1"/>
          </p:cNvSpPr>
          <p:nvPr>
            <p:ph type="dt" sz="half" idx="2"/>
            <p:custDataLst>
              <p:tags r:id="rId17"/>
            </p:custDataLst>
          </p:nvPr>
        </p:nvSpPr>
        <p:spPr bwMode="gray">
          <a:xfrm>
            <a:off x="4262438" y="6532791"/>
            <a:ext cx="1079500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lnSpc>
                <a:spcPct val="100000"/>
              </a:lnSpc>
              <a:spcBef>
                <a:spcPct val="50000"/>
              </a:spcBef>
              <a:defRPr sz="700">
                <a:solidFill>
                  <a:srgbClr val="7C848A"/>
                </a:solidFill>
                <a:cs typeface="Arial" charset="0"/>
              </a:defRPr>
            </a:lvl1pPr>
          </a:lstStyle>
          <a:p>
            <a:fld id="{7C94196E-7F5A-485E-8E10-E0E6DF8106F8}" type="datetime4">
              <a:rPr lang="en-GB" smtClean="0"/>
              <a:pPr/>
              <a:t>12 September 2014</a:t>
            </a:fld>
            <a:endParaRPr lang="en-GB"/>
          </a:p>
        </p:txBody>
      </p:sp>
      <p:sp>
        <p:nvSpPr>
          <p:cNvPr id="1059" name="Business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gray">
          <a:xfrm>
            <a:off x="477838" y="6534150"/>
            <a:ext cx="2889250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GB" sz="700" smtClean="0">
                <a:solidFill>
                  <a:schemeClr val="bg2"/>
                </a:solidFill>
              </a:rPr>
              <a:t>GUY CARPENTER</a:t>
            </a:r>
            <a:endParaRPr lang="en-GB" sz="700">
              <a:solidFill>
                <a:schemeClr val="bg2"/>
              </a:solidFill>
            </a:endParaRPr>
          </a:p>
        </p:txBody>
      </p:sp>
      <p:sp>
        <p:nvSpPr>
          <p:cNvPr id="1060" name="Filepath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gray">
          <a:xfrm>
            <a:off x="2482850" y="6528028"/>
            <a:ext cx="6021388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</a:pPr>
            <a:endParaRPr lang="en-GB" sz="700">
              <a:solidFill>
                <a:schemeClr val="bg2"/>
              </a:solidFill>
            </a:endParaRPr>
          </a:p>
        </p:txBody>
      </p:sp>
      <p:sp>
        <p:nvSpPr>
          <p:cNvPr id="2" name="Freeform 1"/>
          <p:cNvSpPr/>
          <p:nvPr userDrawn="1"/>
        </p:nvSpPr>
        <p:spPr bwMode="auto">
          <a:xfrm>
            <a:off x="0" y="0"/>
            <a:ext cx="9601201" cy="292101"/>
          </a:xfrm>
          <a:custGeom>
            <a:avLst/>
            <a:gdLst/>
            <a:ahLst/>
            <a:cxnLst/>
            <a:rect l="0" t="0" r="0" b="0"/>
            <a:pathLst>
              <a:path w="9601201" h="292101">
                <a:moveTo>
                  <a:pt x="0" y="0"/>
                </a:moveTo>
                <a:lnTo>
                  <a:pt x="9601200" y="0"/>
                </a:lnTo>
                <a:lnTo>
                  <a:pt x="9601200" y="292100"/>
                </a:lnTo>
                <a:lnTo>
                  <a:pt x="0" y="114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 userDrawn="1"/>
        </p:nvSpPr>
        <p:spPr bwMode="auto">
          <a:xfrm>
            <a:off x="0" y="0"/>
            <a:ext cx="9601201" cy="431801"/>
          </a:xfrm>
          <a:custGeom>
            <a:avLst/>
            <a:gdLst/>
            <a:ahLst/>
            <a:cxnLst/>
            <a:rect l="0" t="0" r="0" b="0"/>
            <a:pathLst>
              <a:path w="9601201" h="431801">
                <a:moveTo>
                  <a:pt x="0" y="88900"/>
                </a:moveTo>
                <a:lnTo>
                  <a:pt x="9601200" y="266700"/>
                </a:lnTo>
                <a:lnTo>
                  <a:pt x="9601200" y="431800"/>
                </a:lnTo>
                <a:lnTo>
                  <a:pt x="0" y="152400"/>
                </a:lnTo>
                <a:lnTo>
                  <a:pt x="0" y="8890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2pPr>
      <a:lvl3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3pPr>
      <a:lvl4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4pPr>
      <a:lvl5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5pPr>
      <a:lvl6pPr marL="4572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6pPr>
      <a:lvl7pPr marL="9144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7pPr>
      <a:lvl8pPr marL="13716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8pPr>
      <a:lvl9pPr marL="18288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9pPr>
    </p:titleStyle>
    <p:bodyStyle>
      <a:lvl1pPr marL="203200" indent="-203200" algn="l" rtl="0" fontAlgn="base">
        <a:spcBef>
          <a:spcPct val="6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08000" indent="-2794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685800" indent="-177800" algn="l" rtl="0" fontAlgn="base">
        <a:spcBef>
          <a:spcPct val="20000"/>
        </a:spcBef>
        <a:spcAft>
          <a:spcPct val="0"/>
        </a:spcAft>
        <a:buFont typeface="Arial" charset="0"/>
        <a:buChar char="­"/>
        <a:defRPr sz="2000">
          <a:solidFill>
            <a:schemeClr val="tx1"/>
          </a:solidFill>
          <a:latin typeface="+mn-lt"/>
          <a:ea typeface="+mn-ea"/>
        </a:defRPr>
      </a:lvl3pPr>
      <a:lvl4pPr marL="863600" indent="-177800" algn="l" rtl="0" fontAlgn="base">
        <a:spcBef>
          <a:spcPct val="20000"/>
        </a:spcBef>
        <a:spcAft>
          <a:spcPct val="0"/>
        </a:spcAft>
        <a:buFont typeface="Arial" charset="0"/>
        <a:buChar char="­"/>
        <a:defRPr sz="2000">
          <a:solidFill>
            <a:schemeClr val="tx1"/>
          </a:solidFill>
          <a:latin typeface="+mn-lt"/>
          <a:ea typeface="+mn-ea"/>
        </a:defRPr>
      </a:lvl4pPr>
      <a:lvl5pPr marL="1041400" indent="-1778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1498600" indent="-1778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6pPr>
      <a:lvl7pPr marL="1955800" indent="-1778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7pPr>
      <a:lvl8pPr marL="2413000" indent="-1778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8pPr>
      <a:lvl9pPr marL="2870200" indent="-177800" algn="l" rtl="0" fontAlgn="base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6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0" descr="GUY_PBC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2860675" y="4886325"/>
            <a:ext cx="382111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 Box 8"/>
          <p:cNvSpPr txBox="1">
            <a:spLocks noChangeArrowheads="1"/>
          </p:cNvSpPr>
          <p:nvPr/>
        </p:nvSpPr>
        <p:spPr bwMode="gray">
          <a:xfrm>
            <a:off x="3165594" y="1987550"/>
            <a:ext cx="3323987" cy="11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>
            <a:spAutoFit/>
          </a:bodyPr>
          <a:lstStyle/>
          <a:p>
            <a:pPr algn="ctr">
              <a:lnSpc>
                <a:spcPct val="86000"/>
              </a:lnSpc>
            </a:pPr>
            <a:r>
              <a:rPr lang="en-US" sz="4400" dirty="0">
                <a:solidFill>
                  <a:schemeClr val="accent1"/>
                </a:solidFill>
              </a:rPr>
              <a:t>David Priebe</a:t>
            </a:r>
          </a:p>
          <a:p>
            <a:pPr algn="ctr">
              <a:lnSpc>
                <a:spcPct val="86000"/>
              </a:lnSpc>
            </a:pPr>
            <a:endParaRPr lang="en-US" dirty="0"/>
          </a:p>
          <a:p>
            <a:pPr algn="ctr">
              <a:lnSpc>
                <a:spcPct val="86000"/>
              </a:lnSpc>
            </a:pPr>
            <a:r>
              <a:rPr lang="en-US" dirty="0">
                <a:solidFill>
                  <a:schemeClr val="accent2"/>
                </a:solidFill>
              </a:rPr>
              <a:t>Vice </a:t>
            </a:r>
            <a:r>
              <a:rPr lang="en-US" dirty="0" smtClean="0">
                <a:solidFill>
                  <a:schemeClr val="accent2"/>
                </a:solidFill>
              </a:rPr>
              <a:t>Chairman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30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 Property </a:t>
            </a:r>
            <a:r>
              <a:rPr lang="en-GB" smtClean="0"/>
              <a:t>Catastrophe Rate </a:t>
            </a:r>
            <a:r>
              <a:rPr lang="en-GB" dirty="0" smtClean="0"/>
              <a:t>on Line 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965FB-63B8-4DF1-B8CD-A229080819C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BA24C3AF-F66A-44A0-BA04-383899093452}" type="datetime4">
              <a:rPr lang="en-GB" smtClean="0"/>
              <a:pPr/>
              <a:t>12 September 2014</a:t>
            </a:fld>
            <a:endParaRPr lang="en-GB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451859"/>
              </p:ext>
            </p:extLst>
          </p:nvPr>
        </p:nvGraphicFramePr>
        <p:xfrm>
          <a:off x="437859" y="885524"/>
          <a:ext cx="8638764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63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Un-utilized </a:t>
            </a:r>
            <a:r>
              <a:rPr lang="en-US" dirty="0" err="1" smtClean="0"/>
              <a:t>Authorised</a:t>
            </a:r>
            <a:r>
              <a:rPr lang="en-US" dirty="0" smtClean="0"/>
              <a:t> Capacity 2011-2014</a:t>
            </a: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 bwMode="gray">
          <a:xfrm>
            <a:off x="4262438" y="6534150"/>
            <a:ext cx="1079500" cy="106363"/>
          </a:xfrm>
          <a:prstGeom prst="rect">
            <a:avLst/>
          </a:prstGeom>
          <a:noFill/>
          <a:ln algn="ctr"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17AD5219-67B1-4155-BE37-274857CABB57}" type="datetime4">
              <a:rPr lang="en-US" sz="700">
                <a:solidFill>
                  <a:srgbClr val="7C848A"/>
                </a:solidFill>
                <a:latin typeface="Arial" pitchFamily="34" charset="0"/>
                <a:ea typeface="+mn-ea"/>
                <a:cs typeface="Arial" pitchFamily="34" charset="0"/>
              </a:rPr>
              <a:pPr algn="ctr">
                <a:spcBef>
                  <a:spcPct val="50000"/>
                </a:spcBef>
                <a:defRPr/>
              </a:pPr>
              <a:t>September 12, 2014</a:t>
            </a:fld>
            <a:endParaRPr lang="en-US" sz="700" dirty="0">
              <a:solidFill>
                <a:srgbClr val="7C848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0" y="1108118"/>
            <a:ext cx="8963246" cy="53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427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94B0C-DA51-424D-8B4A-5ABF5C443C5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D74AC8B-3252-4800-A7B5-0C279E9A36E0}" type="datetime4">
              <a:rPr lang="en-GB"/>
              <a:pPr/>
              <a:t>12 September 2014</a:t>
            </a:fld>
            <a:endParaRPr lang="en-GB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144 Catastrophe Bonds</a:t>
            </a:r>
            <a:r>
              <a:rPr lang="en-GB" dirty="0"/>
              <a:t/>
            </a:r>
            <a:br>
              <a:rPr lang="en-GB" dirty="0"/>
            </a:b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13" y="881512"/>
            <a:ext cx="9139516" cy="610573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23" y="2878074"/>
            <a:ext cx="6012180" cy="48768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1"/>
  <p:tag name="MMCOA_FONTSIZE_S" val="14"/>
  <p:tag name="MMCOA_FONTSIZE_T" val="14"/>
  <p:tag name="MMCOA_POSITION_L" val="35.875;30.125;54.375;683.875"/>
  <p:tag name="MMCOA_POSITION_M" val="35.875;30.125;54.375;683.875"/>
  <p:tag name="MMCOA_POSITION_S" val="35.875;30.125;54.375;683.875"/>
  <p:tag name="MMCOA_POSITION_T" val="35.875;30.125;54.375;683.87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18"/>
  <p:tag name="MMCOA_FONTSIZE_M" val="18"/>
  <p:tag name="MMCOA_FONTSIZE_S" val="18"/>
  <p:tag name="MMCOA_FONTSIZE_T" val="18"/>
  <p:tag name="MMCOA_POSITION_L" val="71.25;157.375;18;382.125"/>
  <p:tag name="MMCOA_POSITION_M" val="71.25;157.375;18;382.125"/>
  <p:tag name="MMCOA_POSITION_S" val="71.25;157.375;18;382.125"/>
  <p:tag name="MMCOA_POSITION_T" val="71.25;157.375;18;382.12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DISPLAYMASTERSHAPES" val="Y"/>
  <p:tag name="MMCOA_FOLLOWMASTERBACKGROUND" val="Y"/>
  <p:tag name="MMCOA_FORCESCHEME" val="N"/>
  <p:tag name="MMCOA_CANACTASDIVIDER" val="N"/>
  <p:tag name="MMCOA_PROMPTCOLOUR" val="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DISPLAYMASTERSHAPES" val="N"/>
  <p:tag name="MMCOA_FOLLOWMASTERBACKGROUND" val="N"/>
  <p:tag name="MMCOA_FORCESCHEME" val="N"/>
  <p:tag name="MMCOA_CANACTASDIVIDER" val="N"/>
  <p:tag name="MMCOA_PROMPTCOLOUR" val="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0"/>
  <p:tag name="MMCOA_FONTSIZE_S" val="14"/>
  <p:tag name="MMCOA_FONTSIZE_T" val="14"/>
  <p:tag name="MMCOA_POSITION_L" val="35.875;100.625;392.75;684"/>
  <p:tag name="MMCOA_POSITION_M" val="35.875;100.625;392.75;684"/>
  <p:tag name="MMCOA_POSITION_S" val="35.875;100.625;392.75;684"/>
  <p:tag name="MMCOA_POSITION_T" val="35.875;100.625;392.75;684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7"/>
  <p:tag name="MMCOA_FONTSIZE_M" val="7"/>
  <p:tag name="MMCOA_FONTSIZE_S" val="7"/>
  <p:tag name="MMCOA_FONTSIZE_T" val="7"/>
  <p:tag name="MMCOA_POSITION_L" val="37.625;514.5;8;228.125"/>
  <p:tag name="MMCOA_POSITION_M" val="37.625;514.5;8;228.125"/>
  <p:tag name="MMCOA_POSITION_S" val="37.625;514.5;8;228.125"/>
  <p:tag name="MMCOA_POSITION_T" val="37.625;514.5;8;228.125"/>
  <p:tag name="MMCOA_HIDEONCOLOUR" val="N"/>
  <p:tag name="MMCOA_HIDEONWHITE" val="N"/>
  <p:tag name="MMCOA_HIDEONBALLROOM" val="N"/>
  <p:tag name="MMCOA_HIDEONCLASSIC" val="Y"/>
  <p:tag name="MMCOA_HIDEONTEXT" val="Y"/>
  <p:tag name="MMCOA_HIDEONECO" val="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7.625;514.5;8;227.5"/>
  <p:tag name="MMCOA_POSITION_M" val="37.625;514.5;8;227.5"/>
  <p:tag name="MMCOA_POSITION_S" val="37.625;514.5;8;227.5"/>
  <p:tag name="MMCOA_POSITION_T" val="37.625;514.5;8;227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POSITION_L" val=";;;"/>
  <p:tag name="MMCOA_POSITION_M" val=";;;"/>
  <p:tag name="MMCOA_POSITION_S" val=";;;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SMARTSHAPE" val="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_COVERDESIGN" val="&lt;?xml version=&quot;1.0&quot; encoding=&quot;utf-16&quot;?&gt;&#10;&lt;ImageControl xmlns:xsi=&quot;http://www.w3.org/2001/XMLSchema-instance&quot; xmlns:xsd=&quot;http://www.w3.org/2001/XMLSchema&quot;&gt;&#10;  &lt;TypeOfImage&gt;SolidColour&lt;/TypeOfImage&gt;&#10;  &lt;ImageFile&gt;M1000001.jpg&lt;/ImageFile&gt;&#10;  &lt;ThumbNailFile&gt;D:\Documents and Settings\e-Working-4\Local Settings\Application Data\MMC\ILM\Recent\T0D1000002.jpg&lt;/ThumbNailFile&gt;&#10;  &lt;Usage&gt;PowerPointTitle&lt;/Usage&gt;&#10;  &lt;PaletteName&gt;Sapphire&lt;/PaletteName&gt;&#10;  &lt;Design&gt;&#10;    &lt;FocalNumber&gt;1&lt;/FocalNumber&gt;&#10;    &lt;Facets&gt;&#10;      &lt;SideOfTick&gt;Left&lt;/SideOfTick&gt;&#10;      &lt;TickPosition&gt;&#10;        &lt;X&gt;0&lt;/X&gt;&#10;        &lt;Y&gt;2&lt;/Y&gt;&#10;      &lt;/TickPosition&gt;&#10;      &lt;EndTickPosition&gt;&#10;        &lt;X&gt;0&lt;/X&gt;&#10;        &lt;Y&gt;0&lt;/Y&gt;&#10;      &lt;/EndTickPosition&gt;&#10;      &lt;FacetNumber&gt;0&lt;/FacetNumber&gt;&#10;      &lt;Brightness&gt;0&lt;/Brightness&gt;&#10;      &lt;Colour&gt;#006D9E&lt;/Colour&gt;&#10;      &lt;ColourNumber&gt;1&lt;/ColourNumber&gt;&#10;    &lt;/Facets&gt;&#10;    &lt;Facets&gt;&#10;      &lt;SideOfTick&gt;Left&lt;/SideOfTick&gt;&#10;      &lt;TickPosition&gt;&#10;        &lt;X&gt;0&lt;/X&gt;&#10;        &lt;Y&gt;4&lt;/Y&gt;&#10;      &lt;/TickPosition&gt;&#10;      &lt;EndTickPosition&gt;&#10;        &lt;X&gt;0&lt;/X&gt;&#10;        &lt;Y&gt;0&lt;/Y&gt;&#10;      &lt;/EndTickPosition&gt;&#10;      &lt;FacetNumber&gt;1&lt;/FacetNumber&gt;&#10;      &lt;Brightness&gt;0&lt;/Brightness&gt;&#10;      &lt;Colour&gt;#00A8C8&lt;/Colour&gt;&#10;      &lt;ColourNumber&gt;2&lt;/ColourNumber&gt;&#10;    &lt;/Facets&gt;&#10;    &lt;Facets&gt;&#10;      &lt;SideOfTick&gt;Left&lt;/SideOfTick&gt;&#10;      &lt;TickPosition&gt;&#10;        &lt;X&gt;0&lt;/X&gt;&#10;        &lt;Y&gt;7&lt;/Y&gt;&#10;      &lt;/TickPosition&gt;&#10;      &lt;EndTickPosition&gt;&#10;        &lt;X&gt;0&lt;/X&gt;&#10;        &lt;Y&gt;0&lt;/Y&gt;&#10;      &lt;/EndTickPosition&gt;&#10;      &lt;FacetNumber&gt;2&lt;/FacetNumber&gt;&#10;      &lt;Brightness&gt;0&lt;/Brightness&gt;&#10;      &lt;Colour&gt;#002C77&lt;/Colour&gt;&#10;      &lt;ColourNumber&gt;0&lt;/ColourNumber&gt;&#10;    &lt;/Facets&gt;&#10;    &lt;Facets&gt;&#10;      &lt;SideOfTick&gt;Bottom&lt;/SideOfTick&gt;&#10;      &lt;TickPosition&gt;&#10;        &lt;X&gt;18&lt;/X&gt;&#10;        &lt;Y&gt;10&lt;/Y&gt;&#10;      &lt;/TickPosition&gt;&#10;      &lt;EndTickPosition&gt;&#10;        &lt;X&gt;0&lt;/X&gt;&#10;        &lt;Y&gt;0&lt;/Y&gt;&#10;      &lt;/EndTickPosition&gt;&#10;      &lt;FacetNumber&gt;3&lt;/FacetNumber&gt;&#10;      &lt;Brightness&gt;0&lt;/Brightness&gt;&#10;      &lt;Colour&gt;#006D9E&lt;/Colour&gt;&#10;      &lt;ColourNumber&gt;1&lt;/ColourNumber&gt;&#10;    &lt;/Facets&gt;&#10;    &lt;Facets&gt;&#10;      &lt;SideOfTick&gt;Right&lt;/SideOfTick&gt;&#10;      &lt;TickPosition&gt;&#10;        &lt;X&gt;21&lt;/X&gt;&#10;        &lt;Y&gt;4&lt;/Y&gt;&#10;      &lt;/TickPosition&gt;&#10;      &lt;EndTickPosition&gt;&#10;        &lt;X&gt;0&lt;/X&gt;&#10;        &lt;Y&gt;0&lt;/Y&gt;&#10;      &lt;/EndTickPosition&gt;&#10;      &lt;FacetNumber&gt;4&lt;/FacetNumber&gt;&#10;      &lt;Brightness&gt;0&lt;/Brightness&gt;&#10;      &lt;Colour&gt;#A6E2EF&lt;/Colour&gt;&#10;      &lt;ColourNumber&gt;3&lt;/ColourNumber&gt;&#10;    &lt;/Facets&gt;&#10;    &lt;Facets&gt;&#10;      &lt;SideOfTick&gt;Right&lt;/SideOfTick&gt;&#10;      &lt;TickPosition&gt;&#10;        &lt;X&gt;21&lt;/X&gt;&#10;        &lt;Y&gt;2&lt;/Y&gt;&#10;      &lt;/TickPosition&gt;&#10;      &lt;EndTickPosition&gt;&#10;        &lt;X&gt;0&lt;/X&gt;&#10;        &lt;Y&gt;0&lt;/Y&gt;&#10;      &lt;/EndTickPosition&gt;&#10;      &lt;FacetNumber&gt;5&lt;/FacetNumber&gt;&#10;      &lt;Brightness&gt;0&lt;/Brightness&gt;&#10;      &lt;Colour&gt;#00A8C8&lt;/Colour&gt;&#10;      &lt;ColourNumber&gt;2&lt;/ColourNumber&gt;&#10;    &lt;/Facets&gt;&#10;    &lt;Facets&gt;&#10;      &lt;SideOfTick&gt;Right&lt;/SideOfTick&gt;&#10;      &lt;TickPosition&gt;&#10;        &lt;X&gt;21&lt;/X&gt;&#10;        &lt;Y&gt;1&lt;/Y&gt;&#10;      &lt;/TickPosition&gt;&#10;      &lt;EndTickPosition&gt;&#10;        &lt;X&gt;0&lt;/X&gt;&#10;        &lt;Y&gt;0&lt;/Y&gt;&#10;      &lt;/EndTickPosition&gt;&#10;      &lt;FacetNumber&gt;6&lt;/FacetNumber&gt;&#10;      &lt;Brightness&gt;0&lt;/Brightness&gt;&#10;      &lt;Colour&gt;#002C77&lt;/Colour&gt;&#10;      &lt;ColourNumber&gt;0&lt;/ColourNumber&gt;&#10;    &lt;/Facets&gt;&#10;    &lt;SectionColour /&gt;&#10;    &lt;SectionColourNumber&gt;0&lt;/SectionColourNumber&gt;&#10;    &lt;SectionBrightness&gt;0&lt;/SectionBrightness&gt;&#10;  &lt;/Design&gt;&#10;&lt;/ImageControl&gt;"/>
  <p:tag name="MMC_PRESENTATION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8"/>
  <p:tag name="MMCOA_FONTSIZE_S" val="28"/>
  <p:tag name="MMCOA_FONTSIZE_T" val="28"/>
  <p:tag name="MMCOA_POSITION_L" val="70.625;97.875;28.875;648.375"/>
  <p:tag name="MMCOA_POSITION_M" val="70.625;97.875;28.875;648.375"/>
  <p:tag name="MMCOA_POSITION_S" val="70.625;97.875;28.875;648.375"/>
  <p:tag name="MMCOA_POSITION_T" val="70.625;97.875;28.875;648.37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BFBFBF"/>
      </a:dk2>
      <a:lt2>
        <a:srgbClr val="7C848A"/>
      </a:lt2>
      <a:accent1>
        <a:srgbClr val="002C77"/>
      </a:accent1>
      <a:accent2>
        <a:srgbClr val="00A8C8"/>
      </a:accent2>
      <a:accent3>
        <a:srgbClr val="FFFFFF"/>
      </a:accent3>
      <a:accent4>
        <a:srgbClr val="000000"/>
      </a:accent4>
      <a:accent5>
        <a:srgbClr val="AAACBD"/>
      </a:accent5>
      <a:accent6>
        <a:srgbClr val="0098B5"/>
      </a:accent6>
      <a:hlink>
        <a:srgbClr val="006D9E"/>
      </a:hlink>
      <a:folHlink>
        <a:srgbClr val="A6E2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2C77"/>
        </a:accent1>
        <a:accent2>
          <a:srgbClr val="00A8C8"/>
        </a:accent2>
        <a:accent3>
          <a:srgbClr val="FFFFFF"/>
        </a:accent3>
        <a:accent4>
          <a:srgbClr val="000000"/>
        </a:accent4>
        <a:accent5>
          <a:srgbClr val="AAACBD"/>
        </a:accent5>
        <a:accent6>
          <a:srgbClr val="0098B5"/>
        </a:accent6>
        <a:hlink>
          <a:srgbClr val="006D9E"/>
        </a:hlink>
        <a:folHlink>
          <a:srgbClr val="A6E2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43276D"/>
        </a:accent1>
        <a:accent2>
          <a:srgbClr val="6F83C1"/>
        </a:accent2>
        <a:accent3>
          <a:srgbClr val="FFFFFF"/>
        </a:accent3>
        <a:accent4>
          <a:srgbClr val="000000"/>
        </a:accent4>
        <a:accent5>
          <a:srgbClr val="B0ACBA"/>
        </a:accent5>
        <a:accent6>
          <a:srgbClr val="6476AF"/>
        </a:accent6>
        <a:hlink>
          <a:srgbClr val="595997"/>
        </a:hlink>
        <a:folHlink>
          <a:srgbClr val="C4CA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560054"/>
        </a:accent1>
        <a:accent2>
          <a:srgbClr val="CE3D95"/>
        </a:accent2>
        <a:accent3>
          <a:srgbClr val="FFFFFF"/>
        </a:accent3>
        <a:accent4>
          <a:srgbClr val="000000"/>
        </a:accent4>
        <a:accent5>
          <a:srgbClr val="B4AAB3"/>
        </a:accent5>
        <a:accent6>
          <a:srgbClr val="BA3687"/>
        </a:accent6>
        <a:hlink>
          <a:srgbClr val="932077"/>
        </a:hlink>
        <a:folHlink>
          <a:srgbClr val="E7B8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690031"/>
        </a:accent1>
        <a:accent2>
          <a:srgbClr val="ED2C67"/>
        </a:accent2>
        <a:accent3>
          <a:srgbClr val="FFFFFF"/>
        </a:accent3>
        <a:accent4>
          <a:srgbClr val="000000"/>
        </a:accent4>
        <a:accent5>
          <a:srgbClr val="B9AAAD"/>
        </a:accent5>
        <a:accent6>
          <a:srgbClr val="D7275D"/>
        </a:accent6>
        <a:hlink>
          <a:srgbClr val="A9194F"/>
        </a:hlink>
        <a:folHlink>
          <a:srgbClr val="F7B6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10009"/>
        </a:accent1>
        <a:accent2>
          <a:srgbClr val="EF4E45"/>
        </a:accent2>
        <a:accent3>
          <a:srgbClr val="FFFFFF"/>
        </a:accent3>
        <a:accent4>
          <a:srgbClr val="000000"/>
        </a:accent4>
        <a:accent5>
          <a:srgbClr val="C1AAAA"/>
        </a:accent5>
        <a:accent6>
          <a:srgbClr val="D9463E"/>
        </a:accent6>
        <a:hlink>
          <a:srgbClr val="BA2C2B"/>
        </a:hlink>
        <a:folHlink>
          <a:srgbClr val="F9BE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C3709"/>
        </a:accent1>
        <a:accent2>
          <a:srgbClr val="F48132"/>
        </a:accent2>
        <a:accent3>
          <a:srgbClr val="FFFFFF"/>
        </a:accent3>
        <a:accent4>
          <a:srgbClr val="000000"/>
        </a:accent4>
        <a:accent5>
          <a:srgbClr val="C5AEAA"/>
        </a:accent5>
        <a:accent6>
          <a:srgbClr val="DD742C"/>
        </a:accent6>
        <a:hlink>
          <a:srgbClr val="C45F24"/>
        </a:hlink>
        <a:folHlink>
          <a:srgbClr val="FCCFA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E5501"/>
        </a:accent1>
        <a:accent2>
          <a:srgbClr val="FBAE17"/>
        </a:accent2>
        <a:accent3>
          <a:srgbClr val="FFFFFF"/>
        </a:accent3>
        <a:accent4>
          <a:srgbClr val="000000"/>
        </a:accent4>
        <a:accent5>
          <a:srgbClr val="C6B4AA"/>
        </a:accent5>
        <a:accent6>
          <a:srgbClr val="E39D14"/>
        </a:accent6>
        <a:hlink>
          <a:srgbClr val="C98314"/>
        </a:hlink>
        <a:folHlink>
          <a:srgbClr val="FFDD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505F21"/>
        </a:accent1>
        <a:accent2>
          <a:srgbClr val="B2B935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A1A72F"/>
        </a:accent6>
        <a:hlink>
          <a:srgbClr val="828D30"/>
        </a:hlink>
        <a:folHlink>
          <a:srgbClr val="D9D9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582D"/>
        </a:accent1>
        <a:accent2>
          <a:srgbClr val="72BE44"/>
        </a:accent2>
        <a:accent3>
          <a:srgbClr val="FFFFFF"/>
        </a:accent3>
        <a:accent4>
          <a:srgbClr val="000000"/>
        </a:accent4>
        <a:accent5>
          <a:srgbClr val="AAB4AD"/>
        </a:accent5>
        <a:accent6>
          <a:srgbClr val="67AC3D"/>
        </a:accent6>
        <a:hlink>
          <a:srgbClr val="118B3F"/>
        </a:hlink>
        <a:folHlink>
          <a:srgbClr val="BDDD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4C4F"/>
        </a:accent1>
        <a:accent2>
          <a:srgbClr val="0FB694"/>
        </a:accent2>
        <a:accent3>
          <a:srgbClr val="FFFFFF"/>
        </a:accent3>
        <a:accent4>
          <a:srgbClr val="000000"/>
        </a:accent4>
        <a:accent5>
          <a:srgbClr val="AAB2B2"/>
        </a:accent5>
        <a:accent6>
          <a:srgbClr val="0CA586"/>
        </a:accent6>
        <a:hlink>
          <a:srgbClr val="008075"/>
        </a:hlink>
        <a:folHlink>
          <a:srgbClr val="A7D9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000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737373"/>
        </a:accent6>
        <a:hlink>
          <a:srgbClr val="404040"/>
        </a:hlink>
        <a:folHlink>
          <a:srgbClr val="BFBF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1218</TotalTime>
  <Words>93</Words>
  <Application>Microsoft Office PowerPoint</Application>
  <PresentationFormat>Custom</PresentationFormat>
  <Paragraphs>37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PowerPoint Presentation</vt:lpstr>
      <vt:lpstr>US Property Catastrophe Rate on Line Index</vt:lpstr>
      <vt:lpstr>Un-utilized Authorised Capacity 2011-2014</vt:lpstr>
      <vt:lpstr>144 Catastrophe Bonds </vt:lpstr>
      <vt:lpstr>PowerPoint Presentation</vt:lpstr>
    </vt:vector>
  </TitlesOfParts>
  <Company>Guy Carpenter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Title Here</dc:title>
  <dc:creator>Christopher Klein</dc:creator>
  <cp:lastModifiedBy>MMC User</cp:lastModifiedBy>
  <cp:revision>109</cp:revision>
  <cp:lastPrinted>2014-09-12T15:41:21Z</cp:lastPrinted>
  <dcterms:created xsi:type="dcterms:W3CDTF">2011-02-16T15:14:35Z</dcterms:created>
  <dcterms:modified xsi:type="dcterms:W3CDTF">2014-09-12T15:56:47Z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TemplateVersion">
    <vt:lpwstr>5.0</vt:lpwstr>
  </property>
  <property fmtid="{D5CDD505-2E9C-101B-9397-08002B2CF9AE}" pid="4" name="MMCOA_FontSize">
    <vt:lpwstr>Medium</vt:lpwstr>
  </property>
  <property fmtid="{D5CDD505-2E9C-101B-9397-08002B2CF9AE}" pid="5" name="MMCOA_PresentationType">
    <vt:lpwstr>Classic</vt:lpwstr>
  </property>
  <property fmtid="{D5CDD505-2E9C-101B-9397-08002B2CF9AE}" pid="6" name="MMCOA_SlideStyle">
    <vt:lpwstr>SmallWedge</vt:lpwstr>
  </property>
  <property fmtid="{D5CDD505-2E9C-101B-9397-08002B2CF9AE}" pid="7" name="MMCOA_PaletteName">
    <vt:lpwstr>Sapphire</vt:lpwstr>
  </property>
  <property fmtid="{D5CDD505-2E9C-101B-9397-08002B2CF9AE}" pid="8" name="MMCOA_PaletteNumber">
    <vt:lpwstr>0</vt:lpwstr>
  </property>
  <property fmtid="{D5CDD505-2E9C-101B-9397-08002B2CF9AE}" pid="9" name="MMCOA_Source">
    <vt:lpwstr>1</vt:lpwstr>
  </property>
  <property fmtid="{D5CDD505-2E9C-101B-9397-08002B2CF9AE}" pid="10" name="_NewReviewCycle">
    <vt:lpwstr/>
  </property>
</Properties>
</file>