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66.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tags/tag167.xml" ContentType="application/vnd.openxmlformats-officedocument.presentationml.tags+xml"/>
  <Override PartName="/ppt/notesSlides/notesSlide3.xml" ContentType="application/vnd.openxmlformats-officedocument.presentationml.notesSlide+xml"/>
  <Override PartName="/ppt/charts/chart5.xml" ContentType="application/vnd.openxmlformats-officedocument.drawingml.chart+xml"/>
  <Override PartName="/ppt/tags/tag16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5" r:id="rId3"/>
    <p:sldMasterId id="2147483698" r:id="rId4"/>
    <p:sldMasterId id="2147483711" r:id="rId5"/>
    <p:sldMasterId id="2147483724" r:id="rId6"/>
    <p:sldMasterId id="2147483740" r:id="rId7"/>
  </p:sldMasterIdLst>
  <p:notesMasterIdLst>
    <p:notesMasterId r:id="rId23"/>
  </p:notesMasterIdLst>
  <p:handoutMasterIdLst>
    <p:handoutMasterId r:id="rId24"/>
  </p:handoutMasterIdLst>
  <p:sldIdLst>
    <p:sldId id="300" r:id="rId8"/>
    <p:sldId id="280" r:id="rId9"/>
    <p:sldId id="276" r:id="rId10"/>
    <p:sldId id="296" r:id="rId11"/>
    <p:sldId id="281" r:id="rId12"/>
    <p:sldId id="289" r:id="rId13"/>
    <p:sldId id="286" r:id="rId14"/>
    <p:sldId id="287" r:id="rId15"/>
    <p:sldId id="282" r:id="rId16"/>
    <p:sldId id="283" r:id="rId17"/>
    <p:sldId id="301" r:id="rId18"/>
    <p:sldId id="302" r:id="rId19"/>
    <p:sldId id="284" r:id="rId20"/>
    <p:sldId id="292" r:id="rId21"/>
    <p:sldId id="285" r:id="rId22"/>
  </p:sldIdLst>
  <p:sldSz cx="9602788" cy="6858000"/>
  <p:notesSz cx="7023100" cy="9309100"/>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37"/>
    <a:srgbClr val="F4EE00"/>
    <a:srgbClr val="548123"/>
    <a:srgbClr val="A7D971"/>
    <a:srgbClr val="0000D2"/>
    <a:srgbClr val="2573FF"/>
    <a:srgbClr val="79A9FF"/>
    <a:srgbClr val="2F2FFF"/>
    <a:srgbClr val="000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4" autoAdjust="0"/>
    <p:restoredTop sz="94530" autoAdjust="0"/>
  </p:normalViewPr>
  <p:slideViewPr>
    <p:cSldViewPr snapToGrid="0">
      <p:cViewPr>
        <p:scale>
          <a:sx n="100" d="100"/>
          <a:sy n="100" d="100"/>
        </p:scale>
        <p:origin x="-510" y="60"/>
      </p:cViewPr>
      <p:guideLst>
        <p:guide orient="horz" pos="3950"/>
        <p:guide orient="horz" pos="808"/>
        <p:guide pos="290"/>
        <p:guide pos="5756"/>
      </p:guideLst>
    </p:cSldViewPr>
  </p:slideViewPr>
  <p:outlineViewPr>
    <p:cViewPr>
      <p:scale>
        <a:sx n="33" d="100"/>
        <a:sy n="33" d="100"/>
      </p:scale>
      <p:origin x="204"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1932" y="-108"/>
      </p:cViewPr>
      <p:guideLst>
        <p:guide orient="horz" pos="2931"/>
        <p:guide pos="221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ppatruno\AppData\Local\Microsoft\Windows\Temporary%20Internet%20Files\Content.Outlook\XDF4DD0C\Sigma%202015_2%20insured%20vs%20uninsured%20catastrophe_los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698949703952394E-2"/>
          <c:y val="3.8788090189558283E-2"/>
          <c:w val="0.88787961507401481"/>
          <c:h val="0.69173231205648789"/>
        </c:manualLayout>
      </c:layout>
      <c:barChart>
        <c:barDir val="col"/>
        <c:grouping val="stacked"/>
        <c:varyColors val="0"/>
        <c:ser>
          <c:idx val="3"/>
          <c:order val="0"/>
          <c:tx>
            <c:strRef>
              <c:f>Sheet1!$B$5</c:f>
              <c:strCache>
                <c:ptCount val="1"/>
                <c:pt idx="0">
                  <c:v>Collateralized Reinsurance</c:v>
                </c:pt>
              </c:strCache>
            </c:strRef>
          </c:tx>
          <c:spPr>
            <a:solidFill>
              <a:srgbClr val="002C77"/>
            </a:solidFill>
          </c:spPr>
          <c:invertIfNegative val="0"/>
          <c:cat>
            <c:numRef>
              <c:f>Sheet1!$F$3:$L$3</c:f>
              <c:numCache>
                <c:formatCode>General</c:formatCode>
                <c:ptCount val="7"/>
                <c:pt idx="0">
                  <c:v>2008</c:v>
                </c:pt>
                <c:pt idx="1">
                  <c:v>2009</c:v>
                </c:pt>
                <c:pt idx="2">
                  <c:v>2010</c:v>
                </c:pt>
                <c:pt idx="3">
                  <c:v>2011</c:v>
                </c:pt>
                <c:pt idx="4">
                  <c:v>2012</c:v>
                </c:pt>
                <c:pt idx="5">
                  <c:v>2013</c:v>
                </c:pt>
                <c:pt idx="6">
                  <c:v>2014</c:v>
                </c:pt>
              </c:numCache>
            </c:numRef>
          </c:cat>
          <c:val>
            <c:numRef>
              <c:f>Sheet1!$F$5:$L$5</c:f>
              <c:numCache>
                <c:formatCode>0.0</c:formatCode>
                <c:ptCount val="7"/>
                <c:pt idx="0">
                  <c:v>0.97777777777788899</c:v>
                </c:pt>
                <c:pt idx="1">
                  <c:v>1.7777777777779802</c:v>
                </c:pt>
                <c:pt idx="2">
                  <c:v>5.5111111111117372</c:v>
                </c:pt>
                <c:pt idx="3">
                  <c:v>8.8888888888899</c:v>
                </c:pt>
                <c:pt idx="4">
                  <c:v>15.111111111112828</c:v>
                </c:pt>
                <c:pt idx="5">
                  <c:v>22.2</c:v>
                </c:pt>
                <c:pt idx="6">
                  <c:v>30</c:v>
                </c:pt>
              </c:numCache>
            </c:numRef>
          </c:val>
        </c:ser>
        <c:ser>
          <c:idx val="2"/>
          <c:order val="1"/>
          <c:tx>
            <c:strRef>
              <c:f>Sheet1!$B$6</c:f>
              <c:strCache>
                <c:ptCount val="1"/>
                <c:pt idx="0">
                  <c:v>Collateralized ILW</c:v>
                </c:pt>
              </c:strCache>
            </c:strRef>
          </c:tx>
          <c:spPr>
            <a:solidFill>
              <a:srgbClr val="006D9E"/>
            </a:solidFill>
          </c:spPr>
          <c:invertIfNegative val="0"/>
          <c:cat>
            <c:numRef>
              <c:f>Sheet1!$F$3:$L$3</c:f>
              <c:numCache>
                <c:formatCode>General</c:formatCode>
                <c:ptCount val="7"/>
                <c:pt idx="0">
                  <c:v>2008</c:v>
                </c:pt>
                <c:pt idx="1">
                  <c:v>2009</c:v>
                </c:pt>
                <c:pt idx="2">
                  <c:v>2010</c:v>
                </c:pt>
                <c:pt idx="3">
                  <c:v>2011</c:v>
                </c:pt>
                <c:pt idx="4">
                  <c:v>2012</c:v>
                </c:pt>
                <c:pt idx="5">
                  <c:v>2013</c:v>
                </c:pt>
                <c:pt idx="6">
                  <c:v>2014</c:v>
                </c:pt>
              </c:numCache>
            </c:numRef>
          </c:cat>
          <c:val>
            <c:numRef>
              <c:f>Sheet1!$F$6:$L$6</c:f>
              <c:numCache>
                <c:formatCode>0.0</c:formatCode>
                <c:ptCount val="7"/>
                <c:pt idx="0">
                  <c:v>1.8000000000002045</c:v>
                </c:pt>
                <c:pt idx="1">
                  <c:v>2.800000000000316</c:v>
                </c:pt>
                <c:pt idx="2">
                  <c:v>1.5000000000001688</c:v>
                </c:pt>
                <c:pt idx="3">
                  <c:v>1.5000000000001705</c:v>
                </c:pt>
                <c:pt idx="4">
                  <c:v>2.9000000000003281</c:v>
                </c:pt>
                <c:pt idx="5">
                  <c:v>4</c:v>
                </c:pt>
                <c:pt idx="6">
                  <c:v>8</c:v>
                </c:pt>
              </c:numCache>
            </c:numRef>
          </c:val>
        </c:ser>
        <c:ser>
          <c:idx val="1"/>
          <c:order val="2"/>
          <c:tx>
            <c:strRef>
              <c:f>Sheet1!$B$7</c:f>
              <c:strCache>
                <c:ptCount val="1"/>
                <c:pt idx="0">
                  <c:v>Sidecar</c:v>
                </c:pt>
              </c:strCache>
            </c:strRef>
          </c:tx>
          <c:spPr>
            <a:solidFill>
              <a:srgbClr val="00A8C8"/>
            </a:solidFill>
          </c:spPr>
          <c:invertIfNegative val="0"/>
          <c:cat>
            <c:numRef>
              <c:f>Sheet1!$F$3:$L$3</c:f>
              <c:numCache>
                <c:formatCode>General</c:formatCode>
                <c:ptCount val="7"/>
                <c:pt idx="0">
                  <c:v>2008</c:v>
                </c:pt>
                <c:pt idx="1">
                  <c:v>2009</c:v>
                </c:pt>
                <c:pt idx="2">
                  <c:v>2010</c:v>
                </c:pt>
                <c:pt idx="3">
                  <c:v>2011</c:v>
                </c:pt>
                <c:pt idx="4">
                  <c:v>2012</c:v>
                </c:pt>
                <c:pt idx="5">
                  <c:v>2013</c:v>
                </c:pt>
                <c:pt idx="6">
                  <c:v>2014</c:v>
                </c:pt>
              </c:numCache>
            </c:numRef>
          </c:cat>
          <c:val>
            <c:numRef>
              <c:f>Sheet1!$F$7:$L$7</c:f>
              <c:numCache>
                <c:formatCode>0.0</c:formatCode>
                <c:ptCount val="7"/>
                <c:pt idx="0">
                  <c:v>1.7777777777779797</c:v>
                </c:pt>
                <c:pt idx="1">
                  <c:v>2.8444444444447683</c:v>
                </c:pt>
                <c:pt idx="2">
                  <c:v>2.4888888888891718</c:v>
                </c:pt>
                <c:pt idx="3">
                  <c:v>2.0444444444446765</c:v>
                </c:pt>
                <c:pt idx="4">
                  <c:v>2.7555555555558695</c:v>
                </c:pt>
                <c:pt idx="5">
                  <c:v>2.8</c:v>
                </c:pt>
                <c:pt idx="6">
                  <c:v>2.5</c:v>
                </c:pt>
              </c:numCache>
            </c:numRef>
          </c:val>
        </c:ser>
        <c:ser>
          <c:idx val="0"/>
          <c:order val="3"/>
          <c:tx>
            <c:strRef>
              <c:f>Sheet1!$B$8</c:f>
              <c:strCache>
                <c:ptCount val="1"/>
                <c:pt idx="0">
                  <c:v>Bonds</c:v>
                </c:pt>
              </c:strCache>
            </c:strRef>
          </c:tx>
          <c:spPr>
            <a:solidFill>
              <a:schemeClr val="bg1">
                <a:lumMod val="75000"/>
              </a:schemeClr>
            </a:solidFill>
          </c:spPr>
          <c:invertIfNegative val="0"/>
          <c:cat>
            <c:numRef>
              <c:f>Sheet1!$F$3:$L$3</c:f>
              <c:numCache>
                <c:formatCode>General</c:formatCode>
                <c:ptCount val="7"/>
                <c:pt idx="0">
                  <c:v>2008</c:v>
                </c:pt>
                <c:pt idx="1">
                  <c:v>2009</c:v>
                </c:pt>
                <c:pt idx="2">
                  <c:v>2010</c:v>
                </c:pt>
                <c:pt idx="3">
                  <c:v>2011</c:v>
                </c:pt>
                <c:pt idx="4">
                  <c:v>2012</c:v>
                </c:pt>
                <c:pt idx="5">
                  <c:v>2013</c:v>
                </c:pt>
                <c:pt idx="6">
                  <c:v>2014</c:v>
                </c:pt>
              </c:numCache>
            </c:numRef>
          </c:cat>
          <c:val>
            <c:numRef>
              <c:f>Sheet1!$F$8:$L$8</c:f>
              <c:numCache>
                <c:formatCode>0.0</c:formatCode>
                <c:ptCount val="7"/>
                <c:pt idx="0">
                  <c:v>14.310000000001628</c:v>
                </c:pt>
                <c:pt idx="1">
                  <c:v>14.40000000000164</c:v>
                </c:pt>
                <c:pt idx="2">
                  <c:v>13.500000000001537</c:v>
                </c:pt>
                <c:pt idx="3">
                  <c:v>13.680000000001556</c:v>
                </c:pt>
                <c:pt idx="4">
                  <c:v>16.200000000001843</c:v>
                </c:pt>
                <c:pt idx="5">
                  <c:v>21</c:v>
                </c:pt>
                <c:pt idx="6">
                  <c:v>23</c:v>
                </c:pt>
              </c:numCache>
            </c:numRef>
          </c:val>
        </c:ser>
        <c:dLbls>
          <c:showLegendKey val="0"/>
          <c:showVal val="0"/>
          <c:showCatName val="0"/>
          <c:showSerName val="0"/>
          <c:showPercent val="0"/>
          <c:showBubbleSize val="0"/>
        </c:dLbls>
        <c:gapWidth val="150"/>
        <c:overlap val="100"/>
        <c:axId val="152476288"/>
        <c:axId val="152486272"/>
      </c:barChart>
      <c:lineChart>
        <c:grouping val="standard"/>
        <c:varyColors val="0"/>
        <c:ser>
          <c:idx val="4"/>
          <c:order val="4"/>
          <c:spPr>
            <a:ln>
              <a:noFill/>
            </a:ln>
          </c:spPr>
          <c:marker>
            <c:symbol val="none"/>
          </c:marker>
          <c:val>
            <c:numRef>
              <c:f>Sheet1!$F$9:$L$9</c:f>
              <c:numCache>
                <c:formatCode>0.0</c:formatCode>
                <c:ptCount val="7"/>
                <c:pt idx="0">
                  <c:v>18.865555555557702</c:v>
                </c:pt>
                <c:pt idx="1">
                  <c:v>21.822222222224703</c:v>
                </c:pt>
                <c:pt idx="2">
                  <c:v>23.000000000002615</c:v>
                </c:pt>
                <c:pt idx="3">
                  <c:v>26.113333333336303</c:v>
                </c:pt>
                <c:pt idx="4">
                  <c:v>36.966666666670868</c:v>
                </c:pt>
                <c:pt idx="5">
                  <c:v>50</c:v>
                </c:pt>
                <c:pt idx="6">
                  <c:v>63.5</c:v>
                </c:pt>
              </c:numCache>
            </c:numRef>
          </c:val>
          <c:smooth val="0"/>
        </c:ser>
        <c:dLbls>
          <c:showLegendKey val="0"/>
          <c:showVal val="0"/>
          <c:showCatName val="0"/>
          <c:showSerName val="0"/>
          <c:showPercent val="0"/>
          <c:showBubbleSize val="0"/>
        </c:dLbls>
        <c:marker val="1"/>
        <c:smooth val="0"/>
        <c:axId val="152476288"/>
        <c:axId val="152486272"/>
      </c:lineChart>
      <c:catAx>
        <c:axId val="152476288"/>
        <c:scaling>
          <c:orientation val="minMax"/>
        </c:scaling>
        <c:delete val="0"/>
        <c:axPos val="b"/>
        <c:numFmt formatCode="General" sourceLinked="1"/>
        <c:majorTickMark val="out"/>
        <c:minorTickMark val="none"/>
        <c:tickLblPos val="nextTo"/>
        <c:crossAx val="152486272"/>
        <c:crosses val="autoZero"/>
        <c:auto val="1"/>
        <c:lblAlgn val="ctr"/>
        <c:lblOffset val="100"/>
        <c:noMultiLvlLbl val="0"/>
      </c:catAx>
      <c:valAx>
        <c:axId val="152486272"/>
        <c:scaling>
          <c:orientation val="minMax"/>
        </c:scaling>
        <c:delete val="0"/>
        <c:axPos val="l"/>
        <c:title>
          <c:tx>
            <c:rich>
              <a:bodyPr rot="-5400000" vert="horz"/>
              <a:lstStyle/>
              <a:p>
                <a:pPr>
                  <a:defRPr/>
                </a:pPr>
                <a:r>
                  <a:rPr lang="en-GB" dirty="0"/>
                  <a:t>Third party capital, US$bn</a:t>
                </a:r>
              </a:p>
            </c:rich>
          </c:tx>
          <c:layout>
            <c:manualLayout>
              <c:xMode val="edge"/>
              <c:yMode val="edge"/>
              <c:x val="1.6666734643222134E-2"/>
              <c:y val="5.4030334225093388E-2"/>
            </c:manualLayout>
          </c:layout>
          <c:overlay val="0"/>
        </c:title>
        <c:numFmt formatCode="0" sourceLinked="0"/>
        <c:majorTickMark val="out"/>
        <c:minorTickMark val="none"/>
        <c:tickLblPos val="nextTo"/>
        <c:crossAx val="152476288"/>
        <c:crosses val="autoZero"/>
        <c:crossBetween val="between"/>
      </c:valAx>
      <c:spPr>
        <a:noFill/>
        <a:ln>
          <a:noFill/>
        </a:ln>
      </c:spPr>
    </c:plotArea>
    <c:legend>
      <c:legendPos val="b"/>
      <c:legendEntry>
        <c:idx val="4"/>
        <c:delete val="1"/>
      </c:legendEntry>
      <c:layout>
        <c:manualLayout>
          <c:xMode val="edge"/>
          <c:yMode val="edge"/>
          <c:x val="4.7862334894952382E-2"/>
          <c:y val="0.91586322358018346"/>
          <c:w val="0.93662968701805982"/>
          <c:h val="6.3174999477331018E-2"/>
        </c:manualLayout>
      </c:layout>
      <c:overlay val="0"/>
    </c:legend>
    <c:plotVisOnly val="1"/>
    <c:dispBlanksAs val="gap"/>
    <c:showDLblsOverMax val="0"/>
  </c:chart>
  <c:spPr>
    <a:noFill/>
    <a:ln>
      <a:noFill/>
    </a:ln>
  </c:spPr>
  <c:txPr>
    <a:bodyPr/>
    <a:lstStyle/>
    <a:p>
      <a:pPr>
        <a:defRPr sz="12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72492622360745"/>
          <c:y val="4.6220772158781946E-2"/>
          <c:w val="0.86320930738583079"/>
          <c:h val="0.74945742076359789"/>
        </c:manualLayout>
      </c:layout>
      <c:barChart>
        <c:barDir val="col"/>
        <c:grouping val="clustered"/>
        <c:varyColors val="0"/>
        <c:ser>
          <c:idx val="1"/>
          <c:order val="0"/>
          <c:tx>
            <c:strRef>
              <c:f>Issuance_Year!$D$8</c:f>
              <c:strCache>
                <c:ptCount val="1"/>
                <c:pt idx="0">
                  <c:v>Risk Capital 
Issued</c:v>
                </c:pt>
              </c:strCache>
            </c:strRef>
          </c:tx>
          <c:spPr>
            <a:solidFill>
              <a:srgbClr val="003366"/>
            </a:solidFill>
            <a:ln w="12700">
              <a:solidFill>
                <a:srgbClr val="000000"/>
              </a:solidFill>
              <a:prstDash val="solid"/>
            </a:ln>
          </c:spPr>
          <c:invertIfNegative val="0"/>
          <c:dLbls>
            <c:dLbl>
              <c:idx val="1"/>
              <c:layout>
                <c:manualLayout>
                  <c:x val="1.4798289315671575E-3"/>
                  <c:y val="-1.9718982495609102E-2"/>
                </c:manualLayout>
              </c:layout>
              <c:showLegendKey val="0"/>
              <c:showVal val="1"/>
              <c:showCatName val="0"/>
              <c:showSerName val="0"/>
              <c:showPercent val="0"/>
              <c:showBubbleSize val="0"/>
            </c:dLbl>
            <c:dLbl>
              <c:idx val="2"/>
              <c:layout>
                <c:manualLayout>
                  <c:x val="-3.4815827450175576E-3"/>
                  <c:y val="1.3193613956150218E-2"/>
                </c:manualLayout>
              </c:layout>
              <c:showLegendKey val="0"/>
              <c:showVal val="1"/>
              <c:showCatName val="0"/>
              <c:showSerName val="0"/>
              <c:showPercent val="0"/>
              <c:showBubbleSize val="0"/>
            </c:dLbl>
            <c:dLbl>
              <c:idx val="3"/>
              <c:layout>
                <c:manualLayout>
                  <c:x val="2.7877664349691754E-3"/>
                  <c:y val="8.9951256092988385E-3"/>
                </c:manualLayout>
              </c:layout>
              <c:dLblPos val="outEnd"/>
              <c:showLegendKey val="0"/>
              <c:showVal val="1"/>
              <c:showCatName val="0"/>
              <c:showSerName val="0"/>
              <c:showPercent val="0"/>
              <c:showBubbleSize val="0"/>
            </c:dLbl>
            <c:dLbl>
              <c:idx val="5"/>
              <c:layout>
                <c:manualLayout>
                  <c:x val="2.019463839382566E-3"/>
                  <c:y val="4.4145797564787274E-4"/>
                </c:manualLayout>
              </c:layout>
              <c:dLblPos val="outEnd"/>
              <c:showLegendKey val="0"/>
              <c:showVal val="1"/>
              <c:showCatName val="0"/>
              <c:showSerName val="0"/>
              <c:showPercent val="0"/>
              <c:showBubbleSize val="0"/>
            </c:dLbl>
            <c:dLbl>
              <c:idx val="6"/>
              <c:layout>
                <c:manualLayout>
                  <c:x val="-2.2493035141639838E-3"/>
                  <c:y val="1.2359639255619455E-2"/>
                </c:manualLayout>
              </c:layout>
              <c:dLblPos val="outEnd"/>
              <c:showLegendKey val="0"/>
              <c:showVal val="1"/>
              <c:showCatName val="0"/>
              <c:showSerName val="0"/>
              <c:showPercent val="0"/>
              <c:showBubbleSize val="0"/>
            </c:dLbl>
            <c:dLbl>
              <c:idx val="7"/>
              <c:layout>
                <c:manualLayout>
                  <c:x val="-1.5346518794895241E-3"/>
                  <c:y val="-9.8910662482979105E-3"/>
                </c:manualLayout>
              </c:layout>
              <c:dLblPos val="outEnd"/>
              <c:showLegendKey val="0"/>
              <c:showVal val="1"/>
              <c:showCatName val="0"/>
              <c:showSerName val="0"/>
              <c:showPercent val="0"/>
              <c:showBubbleSize val="0"/>
            </c:dLbl>
            <c:dLbl>
              <c:idx val="8"/>
              <c:layout>
                <c:manualLayout>
                  <c:x val="2.5314919420684218E-3"/>
                  <c:y val="2.392990349890474E-3"/>
                </c:manualLayout>
              </c:layout>
              <c:dLblPos val="outEnd"/>
              <c:showLegendKey val="0"/>
              <c:showVal val="1"/>
              <c:showCatName val="0"/>
              <c:showSerName val="0"/>
              <c:showPercent val="0"/>
              <c:showBubbleSize val="0"/>
            </c:dLbl>
            <c:dLbl>
              <c:idx val="9"/>
              <c:layout>
                <c:manualLayout>
                  <c:x val="3.3961579140506398E-3"/>
                  <c:y val="5.0107552345430503E-3"/>
                </c:manualLayout>
              </c:layout>
              <c:dLblPos val="outEnd"/>
              <c:showLegendKey val="0"/>
              <c:showVal val="1"/>
              <c:showCatName val="0"/>
              <c:showSerName val="0"/>
              <c:showPercent val="0"/>
              <c:showBubbleSize val="0"/>
            </c:dLbl>
            <c:dLbl>
              <c:idx val="10"/>
              <c:layout>
                <c:manualLayout>
                  <c:x val="6.5344786858535699E-4"/>
                  <c:y val="1.1825035028516173E-2"/>
                </c:manualLayout>
              </c:layout>
              <c:dLblPos val="outEnd"/>
              <c:showLegendKey val="0"/>
              <c:showVal val="1"/>
              <c:showCatName val="0"/>
              <c:showSerName val="0"/>
              <c:showPercent val="0"/>
              <c:showBubbleSize val="0"/>
            </c:dLbl>
            <c:dLbl>
              <c:idx val="11"/>
              <c:layout>
                <c:manualLayout>
                  <c:x val="-4.4991279114436195E-4"/>
                  <c:y val="-1.6156533064945828E-3"/>
                </c:manualLayout>
              </c:layout>
              <c:dLblPos val="outEnd"/>
              <c:showLegendKey val="0"/>
              <c:showVal val="1"/>
              <c:showCatName val="0"/>
              <c:showSerName val="0"/>
              <c:showPercent val="0"/>
              <c:showBubbleSize val="0"/>
            </c:dLbl>
            <c:dLbl>
              <c:idx val="12"/>
              <c:layout>
                <c:manualLayout>
                  <c:x val="-1.467848619907163E-3"/>
                  <c:y val="-8.2327866911372921E-3"/>
                </c:manualLayout>
              </c:layout>
              <c:dLblPos val="outEnd"/>
              <c:showLegendKey val="0"/>
              <c:showVal val="1"/>
              <c:showCatName val="0"/>
              <c:showSerName val="0"/>
              <c:showPercent val="0"/>
              <c:showBubbleSize val="0"/>
            </c:dLbl>
            <c:dLbl>
              <c:idx val="13"/>
              <c:layout>
                <c:manualLayout>
                  <c:x val="1.9583902940723762E-3"/>
                  <c:y val="1.2531328320802004E-2"/>
                </c:manualLayout>
              </c:layout>
              <c:showLegendKey val="0"/>
              <c:showVal val="1"/>
              <c:showCatName val="0"/>
              <c:showSerName val="0"/>
              <c:showPercent val="0"/>
              <c:showBubbleSize val="0"/>
            </c:dLbl>
            <c:dLbl>
              <c:idx val="14"/>
              <c:layout>
                <c:manualLayout>
                  <c:x val="0"/>
                  <c:y val="7.7504785586012277E-3"/>
                </c:manualLayout>
              </c:layout>
              <c:showLegendKey val="0"/>
              <c:showVal val="1"/>
              <c:showCatName val="0"/>
              <c:showSerName val="0"/>
              <c:showPercent val="0"/>
              <c:showBubbleSize val="0"/>
            </c:dLbl>
            <c:dLbl>
              <c:idx val="15"/>
              <c:layout>
                <c:manualLayout>
                  <c:x val="3.4540954401426492E-3"/>
                  <c:y val="8.2135541320645048E-3"/>
                </c:manualLayout>
              </c:layout>
              <c:showLegendKey val="0"/>
              <c:showVal val="1"/>
              <c:showCatName val="0"/>
              <c:showSerName val="0"/>
              <c:showPercent val="0"/>
              <c:showBubbleSize val="0"/>
            </c:dLbl>
            <c:dLbl>
              <c:idx val="16"/>
              <c:layout>
                <c:manualLayout>
                  <c:x val="6.6152155687796204E-3"/>
                  <c:y val="-1.0050717344542459E-3"/>
                </c:manualLayout>
              </c:layout>
              <c:showLegendKey val="0"/>
              <c:showVal val="1"/>
              <c:showCatName val="0"/>
              <c:showSerName val="0"/>
              <c:showPercent val="0"/>
              <c:showBubbleSize val="0"/>
            </c:dLbl>
            <c:dLbl>
              <c:idx val="17"/>
              <c:layout>
                <c:manualLayout>
                  <c:x val="6.6152155687796204E-3"/>
                  <c:y val="9.0242542821685357E-3"/>
                </c:manualLayout>
              </c:layout>
              <c:showLegendKey val="0"/>
              <c:showVal val="1"/>
              <c:showCatName val="0"/>
              <c:showSerName val="0"/>
              <c:showPercent val="0"/>
              <c:showBubbleSize val="0"/>
            </c:dLbl>
            <c:numFmt formatCode="#,##0.0" sourceLinked="0"/>
            <c:spPr>
              <a:noFill/>
              <a:ln w="2540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Issuance_Year!$C$10:$C$27</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2015YTD</c:v>
                </c:pt>
              </c:strCache>
            </c:strRef>
          </c:cat>
          <c:val>
            <c:numRef>
              <c:f>Issuance_Year!$D$10:$D$27</c:f>
              <c:numCache>
                <c:formatCode>_(* #,##0.0_);_(* \(#,##0.0\);_(* "-"??_);_(@_)</c:formatCode>
                <c:ptCount val="18"/>
                <c:pt idx="0">
                  <c:v>874.18399999999997</c:v>
                </c:pt>
                <c:pt idx="1">
                  <c:v>1052.5050000000001</c:v>
                </c:pt>
                <c:pt idx="2">
                  <c:v>1142</c:v>
                </c:pt>
                <c:pt idx="3">
                  <c:v>966.85599999999999</c:v>
                </c:pt>
                <c:pt idx="4">
                  <c:v>989.5</c:v>
                </c:pt>
                <c:pt idx="5">
                  <c:v>1988.1599999999999</c:v>
                </c:pt>
                <c:pt idx="6">
                  <c:v>1142.8</c:v>
                </c:pt>
                <c:pt idx="7">
                  <c:v>1499</c:v>
                </c:pt>
                <c:pt idx="8">
                  <c:v>4614.6499999999996</c:v>
                </c:pt>
                <c:pt idx="9">
                  <c:v>7187.0239999999985</c:v>
                </c:pt>
                <c:pt idx="10">
                  <c:v>3009.88</c:v>
                </c:pt>
                <c:pt idx="11">
                  <c:v>3395.9599999999996</c:v>
                </c:pt>
                <c:pt idx="12">
                  <c:v>4599.92</c:v>
                </c:pt>
                <c:pt idx="13">
                  <c:v>4107.1450000000004</c:v>
                </c:pt>
                <c:pt idx="14">
                  <c:v>5855.329999999999</c:v>
                </c:pt>
                <c:pt idx="15">
                  <c:v>7083</c:v>
                </c:pt>
                <c:pt idx="16">
                  <c:v>8026.6988207547165</c:v>
                </c:pt>
                <c:pt idx="17">
                  <c:v>3842.1750000000002</c:v>
                </c:pt>
              </c:numCache>
            </c:numRef>
          </c:val>
        </c:ser>
        <c:dLbls>
          <c:showLegendKey val="0"/>
          <c:showVal val="0"/>
          <c:showCatName val="0"/>
          <c:showSerName val="0"/>
          <c:showPercent val="0"/>
          <c:showBubbleSize val="0"/>
        </c:dLbls>
        <c:gapWidth val="150"/>
        <c:axId val="162126464"/>
        <c:axId val="162349440"/>
      </c:barChart>
      <c:lineChart>
        <c:grouping val="standard"/>
        <c:varyColors val="0"/>
        <c:ser>
          <c:idx val="2"/>
          <c:order val="1"/>
          <c:tx>
            <c:strRef>
              <c:f>Issuance_Year!$E$8</c:f>
              <c:strCache>
                <c:ptCount val="1"/>
                <c:pt idx="0">
                  <c:v>Risk Capital Outstanding at
Year End</c:v>
                </c:pt>
              </c:strCache>
            </c:strRef>
          </c:tx>
          <c:spPr>
            <a:ln>
              <a:solidFill>
                <a:schemeClr val="bg1">
                  <a:lumMod val="50000"/>
                </a:schemeClr>
              </a:solidFill>
            </a:ln>
          </c:spPr>
          <c:marker>
            <c:spPr>
              <a:solidFill>
                <a:schemeClr val="bg1">
                  <a:lumMod val="50000"/>
                </a:schemeClr>
              </a:solidFill>
              <a:ln>
                <a:solidFill>
                  <a:schemeClr val="bg1">
                    <a:lumMod val="50000"/>
                  </a:schemeClr>
                </a:solidFill>
              </a:ln>
            </c:spPr>
          </c:marker>
          <c:dPt>
            <c:idx val="0"/>
            <c:marker>
              <c:symbol val="none"/>
            </c:marker>
            <c:bubble3D val="0"/>
          </c:dPt>
          <c:dPt>
            <c:idx val="1"/>
            <c:marker>
              <c:symbol val="none"/>
            </c:marker>
            <c:bubble3D val="0"/>
          </c:dPt>
          <c:dPt>
            <c:idx val="2"/>
            <c:marker>
              <c:symbol val="none"/>
            </c:marker>
            <c:bubble3D val="0"/>
          </c:dPt>
          <c:dPt>
            <c:idx val="3"/>
            <c:marker>
              <c:symbol val="none"/>
            </c:marker>
            <c:bubble3D val="0"/>
          </c:dPt>
          <c:dPt>
            <c:idx val="4"/>
            <c:marker>
              <c:symbol val="none"/>
            </c:marker>
            <c:bubble3D val="0"/>
          </c:dPt>
          <c:dPt>
            <c:idx val="5"/>
            <c:marker>
              <c:symbol val="none"/>
            </c:marker>
            <c:bubble3D val="0"/>
          </c:dPt>
          <c:dPt>
            <c:idx val="6"/>
            <c:marker>
              <c:symbol val="none"/>
            </c:marker>
            <c:bubble3D val="0"/>
          </c:dPt>
          <c:dLbls>
            <c:dLbl>
              <c:idx val="0"/>
              <c:delete val="1"/>
            </c:dLbl>
            <c:dLbl>
              <c:idx val="1"/>
              <c:delete val="1"/>
            </c:dLbl>
            <c:dLbl>
              <c:idx val="2"/>
              <c:delete val="1"/>
            </c:dLbl>
            <c:dLbl>
              <c:idx val="3"/>
              <c:delete val="1"/>
            </c:dLbl>
            <c:dLbl>
              <c:idx val="4"/>
              <c:delete val="1"/>
            </c:dLbl>
            <c:dLbl>
              <c:idx val="5"/>
              <c:delete val="1"/>
            </c:dLbl>
            <c:dLbl>
              <c:idx val="6"/>
              <c:delete val="1"/>
            </c:dLbl>
            <c:dLbl>
              <c:idx val="7"/>
              <c:layout>
                <c:manualLayout>
                  <c:x val="-8.6040252895907832E-2"/>
                  <c:y val="-2.0900479545319994E-2"/>
                </c:manualLayout>
              </c:layout>
              <c:dLblPos val="r"/>
              <c:showLegendKey val="0"/>
              <c:showVal val="1"/>
              <c:showCatName val="0"/>
              <c:showSerName val="0"/>
              <c:showPercent val="0"/>
              <c:showBubbleSize val="0"/>
            </c:dLbl>
            <c:dLbl>
              <c:idx val="10"/>
              <c:layout>
                <c:manualLayout>
                  <c:x val="-4.1827104567761418E-2"/>
                  <c:y val="-3.508771929824557E-2"/>
                </c:manualLayout>
              </c:layout>
              <c:dLblPos val="r"/>
              <c:showLegendKey val="0"/>
              <c:showVal val="1"/>
              <c:showCatName val="0"/>
              <c:showSerName val="0"/>
              <c:showPercent val="0"/>
              <c:showBubbleSize val="0"/>
            </c:dLbl>
            <c:dLbl>
              <c:idx val="11"/>
              <c:layout>
                <c:manualLayout>
                  <c:x val="-4.5329718836108111E-2"/>
                  <c:y val="4.3501864898466636E-2"/>
                </c:manualLayout>
              </c:layout>
              <c:dLblPos val="r"/>
              <c:showLegendKey val="0"/>
              <c:showVal val="1"/>
              <c:showCatName val="0"/>
              <c:showSerName val="0"/>
              <c:showPercent val="0"/>
              <c:showBubbleSize val="0"/>
            </c:dLbl>
            <c:dLbl>
              <c:idx val="12"/>
              <c:layout>
                <c:manualLayout>
                  <c:x val="-5.0122137903769959E-2"/>
                  <c:y val="-3.5664949776014837E-2"/>
                </c:manualLayout>
              </c:layout>
              <c:dLblPos val="r"/>
              <c:showLegendKey val="0"/>
              <c:showVal val="1"/>
              <c:showCatName val="0"/>
              <c:showSerName val="0"/>
              <c:showPercent val="0"/>
              <c:showBubbleSize val="0"/>
            </c:dLbl>
            <c:dLbl>
              <c:idx val="13"/>
              <c:layout>
                <c:manualLayout>
                  <c:x val="-3.6051042883512721E-3"/>
                  <c:y val="6.3976871312138618E-3"/>
                </c:manualLayout>
              </c:layout>
              <c:dLblPos val="r"/>
              <c:showLegendKey val="0"/>
              <c:showVal val="1"/>
              <c:showCatName val="0"/>
              <c:showSerName val="0"/>
              <c:showPercent val="0"/>
              <c:showBubbleSize val="0"/>
            </c:dLbl>
            <c:dLbl>
              <c:idx val="14"/>
              <c:layout>
                <c:manualLayout>
                  <c:x val="-4.3036296567119372E-3"/>
                  <c:y val="7.7759359027489983E-3"/>
                </c:manualLayout>
              </c:layout>
              <c:dLblPos val="r"/>
              <c:showLegendKey val="0"/>
              <c:showVal val="1"/>
              <c:showCatName val="0"/>
              <c:showSerName val="0"/>
              <c:showPercent val="0"/>
              <c:showBubbleSize val="0"/>
            </c:dLbl>
            <c:dLbl>
              <c:idx val="15"/>
              <c:layout>
                <c:manualLayout>
                  <c:x val="-8.4125131282702867E-2"/>
                  <c:y val="-2.4685178287426432E-2"/>
                </c:manualLayout>
              </c:layout>
              <c:dLblPos val="r"/>
              <c:showLegendKey val="0"/>
              <c:showVal val="1"/>
              <c:showCatName val="0"/>
              <c:showSerName val="0"/>
              <c:showPercent val="0"/>
              <c:showBubbleSize val="0"/>
            </c:dLbl>
            <c:dLbl>
              <c:idx val="16"/>
              <c:layout>
                <c:manualLayout>
                  <c:x val="-8.2042072034313948E-2"/>
                  <c:y val="-2.3894381623349701E-2"/>
                </c:manualLayout>
              </c:layout>
              <c:dLblPos val="r"/>
              <c:showLegendKey val="0"/>
              <c:showVal val="1"/>
              <c:showCatName val="0"/>
              <c:showSerName val="0"/>
              <c:showPercent val="0"/>
              <c:showBubbleSize val="0"/>
            </c:dLbl>
            <c:dLbl>
              <c:idx val="17"/>
              <c:layout>
                <c:manualLayout>
                  <c:x val="-6.9184330441139953E-3"/>
                  <c:y val="3.0070846407356976E-2"/>
                </c:manualLayout>
              </c:layout>
              <c:dLblPos val="r"/>
              <c:showLegendKey val="0"/>
              <c:showVal val="1"/>
              <c:showCatName val="0"/>
              <c:showSerName val="0"/>
              <c:showPercent val="0"/>
              <c:showBubbleSize val="0"/>
            </c:dLbl>
            <c:txPr>
              <a:bodyPr/>
              <a:lstStyle/>
              <a:p>
                <a:pPr>
                  <a:defRPr sz="1000"/>
                </a:pPr>
                <a:endParaRPr lang="en-US"/>
              </a:p>
            </c:txPr>
            <c:dLblPos val="l"/>
            <c:showLegendKey val="0"/>
            <c:showVal val="1"/>
            <c:showCatName val="0"/>
            <c:showSerName val="0"/>
            <c:showPercent val="0"/>
            <c:showBubbleSize val="0"/>
            <c:showLeaderLines val="0"/>
          </c:dLbls>
          <c:cat>
            <c:strRef>
              <c:f>Issuance_Year!$C$10:$C$27</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2015YTD</c:v>
                </c:pt>
              </c:strCache>
            </c:strRef>
          </c:cat>
          <c:val>
            <c:numRef>
              <c:f>Issuance_Year!$E$10:$E$27</c:f>
              <c:numCache>
                <c:formatCode>_(* #,##0.0_);_(* \(#,##0.0\);_(* "-"??_);_(@_)</c:formatCode>
                <c:ptCount val="18"/>
                <c:pt idx="0">
                  <c:v>1330.3565375000001</c:v>
                </c:pt>
                <c:pt idx="1">
                  <c:v>1685.2465375000002</c:v>
                </c:pt>
                <c:pt idx="2">
                  <c:v>2306.3050000000003</c:v>
                </c:pt>
                <c:pt idx="3">
                  <c:v>2801.0910000000003</c:v>
                </c:pt>
                <c:pt idx="4">
                  <c:v>2845.8559999999998</c:v>
                </c:pt>
                <c:pt idx="5">
                  <c:v>4239.0159999999996</c:v>
                </c:pt>
                <c:pt idx="6">
                  <c:v>4288.9599999999991</c:v>
                </c:pt>
                <c:pt idx="7">
                  <c:v>5084.96</c:v>
                </c:pt>
                <c:pt idx="8">
                  <c:v>7677</c:v>
                </c:pt>
                <c:pt idx="9">
                  <c:v>13416.374000000002</c:v>
                </c:pt>
                <c:pt idx="10">
                  <c:v>12538.604000000001</c:v>
                </c:pt>
                <c:pt idx="11">
                  <c:v>12508.213999999998</c:v>
                </c:pt>
                <c:pt idx="12">
                  <c:v>12195.734</c:v>
                </c:pt>
                <c:pt idx="13">
                  <c:v>12342.755000000001</c:v>
                </c:pt>
                <c:pt idx="14">
                  <c:v>14839.345000000001</c:v>
                </c:pt>
                <c:pt idx="15">
                  <c:v>18576.915000000001</c:v>
                </c:pt>
                <c:pt idx="16">
                  <c:v>22867.848820754716</c:v>
                </c:pt>
                <c:pt idx="17">
                  <c:v>21559.623820754718</c:v>
                </c:pt>
              </c:numCache>
            </c:numRef>
          </c:val>
          <c:smooth val="0"/>
        </c:ser>
        <c:dLbls>
          <c:showLegendKey val="0"/>
          <c:showVal val="0"/>
          <c:showCatName val="0"/>
          <c:showSerName val="0"/>
          <c:showPercent val="0"/>
          <c:showBubbleSize val="0"/>
        </c:dLbls>
        <c:marker val="1"/>
        <c:smooth val="0"/>
        <c:axId val="162126464"/>
        <c:axId val="162349440"/>
      </c:lineChart>
      <c:catAx>
        <c:axId val="16212646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62349440"/>
        <c:crosses val="autoZero"/>
        <c:auto val="0"/>
        <c:lblAlgn val="ctr"/>
        <c:lblOffset val="100"/>
        <c:tickLblSkip val="1"/>
        <c:tickMarkSkip val="1"/>
        <c:noMultiLvlLbl val="0"/>
      </c:catAx>
      <c:valAx>
        <c:axId val="162349440"/>
        <c:scaling>
          <c:orientation val="minMax"/>
          <c:min val="0"/>
        </c:scaling>
        <c:delete val="0"/>
        <c:axPos val="l"/>
        <c:title>
          <c:tx>
            <c:rich>
              <a:bodyPr/>
              <a:lstStyle/>
              <a:p>
                <a:pPr>
                  <a:defRPr sz="1000" b="1" i="0" u="none" strike="noStrike" baseline="0">
                    <a:solidFill>
                      <a:srgbClr val="000000"/>
                    </a:solidFill>
                    <a:latin typeface="Arial"/>
                    <a:ea typeface="Arial"/>
                    <a:cs typeface="Arial"/>
                  </a:defRPr>
                </a:pPr>
                <a:r>
                  <a:rPr lang="en-US" sz="1000" dirty="0"/>
                  <a:t>Risk Capital Amount (U.S.$, Millions)</a:t>
                </a:r>
              </a:p>
            </c:rich>
          </c:tx>
          <c:layout>
            <c:manualLayout>
              <c:xMode val="edge"/>
              <c:yMode val="edge"/>
              <c:x val="6.211722232863523E-3"/>
              <c:y val="0.13085301837270338"/>
            </c:manualLayout>
          </c:layout>
          <c:overlay val="0"/>
          <c:spPr>
            <a:noFill/>
            <a:ln w="25400">
              <a:noFill/>
            </a:ln>
          </c:spPr>
        </c:title>
        <c:numFmt formatCode="&quot;$&quot;#,##0" sourceLinked="0"/>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62126464"/>
        <c:crosses val="autoZero"/>
        <c:crossBetween val="between"/>
        <c:majorUnit val="1000"/>
      </c:valAx>
      <c:spPr>
        <a:noFill/>
        <a:ln w="25400">
          <a:noFill/>
        </a:ln>
      </c:spPr>
    </c:plotArea>
    <c:legend>
      <c:legendPos val="l"/>
      <c:layout>
        <c:manualLayout>
          <c:xMode val="edge"/>
          <c:yMode val="edge"/>
          <c:x val="0.14718854640534657"/>
          <c:y val="4.6550564520607046E-2"/>
          <c:w val="0.18529218808151718"/>
          <c:h val="0.18302249734958648"/>
        </c:manualLayout>
      </c:layout>
      <c:overlay val="1"/>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94116360454944"/>
          <c:y val="0.10987474751524932"/>
          <c:w val="0.47973511534742369"/>
          <c:h val="0.83549030909646793"/>
        </c:manualLayout>
      </c:layout>
      <c:pieChart>
        <c:varyColors val="1"/>
        <c:ser>
          <c:idx val="0"/>
          <c:order val="0"/>
          <c:dPt>
            <c:idx val="0"/>
            <c:bubble3D val="0"/>
            <c:spPr>
              <a:solidFill>
                <a:schemeClr val="accent2"/>
              </a:solidFill>
            </c:spPr>
          </c:dPt>
          <c:dPt>
            <c:idx val="1"/>
            <c:bubble3D val="0"/>
            <c:spPr>
              <a:solidFill>
                <a:schemeClr val="accent1"/>
              </a:solidFill>
            </c:spPr>
          </c:dPt>
          <c:dLbls>
            <c:dLbl>
              <c:idx val="0"/>
              <c:layout>
                <c:manualLayout>
                  <c:x val="-2.9075896762904636E-2"/>
                  <c:y val="-0.16908209390492854"/>
                </c:manualLayout>
              </c:layout>
              <c:showLegendKey val="0"/>
              <c:showVal val="1"/>
              <c:showCatName val="1"/>
              <c:showSerName val="0"/>
              <c:showPercent val="0"/>
              <c:showBubbleSize val="0"/>
            </c:dLbl>
            <c:dLbl>
              <c:idx val="1"/>
              <c:layout>
                <c:manualLayout>
                  <c:x val="2.6184498319289037E-2"/>
                  <c:y val="-1.6072414881939886E-2"/>
                </c:manualLayout>
              </c:layout>
              <c:showLegendKey val="0"/>
              <c:showVal val="1"/>
              <c:showCatName val="1"/>
              <c:showSerName val="0"/>
              <c:showPercent val="0"/>
              <c:showBubbleSize val="0"/>
            </c:dLbl>
            <c:dLbl>
              <c:idx val="2"/>
              <c:layout>
                <c:manualLayout>
                  <c:x val="8.9013791039277979E-3"/>
                  <c:y val="3.2342707638948059E-2"/>
                </c:manualLayout>
              </c:layout>
              <c:showLegendKey val="0"/>
              <c:showVal val="1"/>
              <c:showCatName val="1"/>
              <c:showSerName val="0"/>
              <c:showPercent val="0"/>
              <c:showBubbleSize val="0"/>
            </c:dLbl>
            <c:txPr>
              <a:bodyPr/>
              <a:lstStyle/>
              <a:p>
                <a:pPr>
                  <a:defRPr sz="2000"/>
                </a:pPr>
                <a:endParaRPr lang="en-US"/>
              </a:p>
            </c:txPr>
            <c:showLegendKey val="0"/>
            <c:showVal val="1"/>
            <c:showCatName val="1"/>
            <c:showSerName val="0"/>
            <c:showPercent val="0"/>
            <c:showBubbleSize val="0"/>
            <c:showLeaderLines val="0"/>
          </c:dLbls>
          <c:cat>
            <c:strRef>
              <c:f>Summary!$A$25:$A$27</c:f>
              <c:strCache>
                <c:ptCount val="3"/>
                <c:pt idx="0">
                  <c:v>Outbound</c:v>
                </c:pt>
                <c:pt idx="1">
                  <c:v>Intra-APAC</c:v>
                </c:pt>
                <c:pt idx="2">
                  <c:v>Inbound</c:v>
                </c:pt>
              </c:strCache>
            </c:strRef>
          </c:cat>
          <c:val>
            <c:numRef>
              <c:f>Summary!$B$25:$B$27</c:f>
              <c:numCache>
                <c:formatCode>_(* #,##0.0_);_(* \(#,##0.0\);_(* "-"??_);_(@_)</c:formatCode>
                <c:ptCount val="3"/>
                <c:pt idx="0">
                  <c:v>20.181809999999999</c:v>
                </c:pt>
                <c:pt idx="1">
                  <c:v>1.12774</c:v>
                </c:pt>
                <c:pt idx="2">
                  <c:v>0.84892000000000012</c:v>
                </c:pt>
              </c:numCache>
            </c:numRef>
          </c:val>
        </c:ser>
        <c:dLbls>
          <c:showLegendKey val="0"/>
          <c:showVal val="0"/>
          <c:showCatName val="0"/>
          <c:showSerName val="0"/>
          <c:showPercent val="0"/>
          <c:showBubbleSize val="0"/>
          <c:showLeaderLines val="0"/>
        </c:dLbls>
        <c:firstSliceAng val="84"/>
      </c:pieChart>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dLbl>
              <c:idx val="0"/>
              <c:layout>
                <c:manualLayout>
                  <c:x val="1.1428695511551268E-7"/>
                  <c:y val="-2.469135322419496E-3"/>
                </c:manualLayout>
              </c:layout>
              <c:showLegendKey val="0"/>
              <c:showVal val="1"/>
              <c:showCatName val="0"/>
              <c:showSerName val="0"/>
              <c:showPercent val="0"/>
              <c:showBubbleSize val="0"/>
            </c:dLbl>
            <c:dLbl>
              <c:idx val="4"/>
              <c:layout>
                <c:manualLayout>
                  <c:x val="-6.8389313941122788E-4"/>
                  <c:y val="-2.7774856075657418E-3"/>
                </c:manualLayout>
              </c:layout>
              <c:showLegendKey val="0"/>
              <c:showVal val="1"/>
              <c:showCatName val="0"/>
              <c:showSerName val="0"/>
              <c:showPercent val="0"/>
              <c:showBubbleSize val="0"/>
            </c:dLbl>
            <c:numFmt formatCode="#,##0.0" sourceLinked="0"/>
            <c:txPr>
              <a:bodyPr/>
              <a:lstStyle/>
              <a:p>
                <a:pPr>
                  <a:defRPr sz="1800"/>
                </a:pPr>
                <a:endParaRPr lang="en-US"/>
              </a:p>
            </c:txPr>
            <c:showLegendKey val="0"/>
            <c:showVal val="1"/>
            <c:showCatName val="0"/>
            <c:showSerName val="0"/>
            <c:showPercent val="0"/>
            <c:showBubbleSize val="0"/>
            <c:showLeaderLines val="0"/>
          </c:dLbls>
          <c:cat>
            <c:strRef>
              <c:f>Summary!$M$5:$M$8</c:f>
              <c:strCache>
                <c:ptCount val="4"/>
                <c:pt idx="0">
                  <c:v>Japan</c:v>
                </c:pt>
                <c:pt idx="1">
                  <c:v>China</c:v>
                </c:pt>
                <c:pt idx="2">
                  <c:v>N America</c:v>
                </c:pt>
                <c:pt idx="3">
                  <c:v>Others</c:v>
                </c:pt>
              </c:strCache>
            </c:strRef>
          </c:cat>
          <c:val>
            <c:numRef>
              <c:f>Summary!$N$5:$N$8</c:f>
              <c:numCache>
                <c:formatCode>_(* #,##0.00_);_(* \(#,##0.00\);_(* "-"??_);_(@_)</c:formatCode>
                <c:ptCount val="4"/>
                <c:pt idx="0">
                  <c:v>13539.99</c:v>
                </c:pt>
                <c:pt idx="1">
                  <c:v>6955.4600000000009</c:v>
                </c:pt>
                <c:pt idx="2">
                  <c:v>746.45</c:v>
                </c:pt>
                <c:pt idx="3">
                  <c:v>916.56999999999971</c:v>
                </c:pt>
              </c:numCache>
            </c:numRef>
          </c:val>
        </c:ser>
        <c:dLbls>
          <c:showLegendKey val="0"/>
          <c:showVal val="0"/>
          <c:showCatName val="0"/>
          <c:showSerName val="0"/>
          <c:showPercent val="0"/>
          <c:showBubbleSize val="0"/>
        </c:dLbls>
        <c:gapWidth val="150"/>
        <c:axId val="209453440"/>
        <c:axId val="209454976"/>
      </c:barChart>
      <c:catAx>
        <c:axId val="209453440"/>
        <c:scaling>
          <c:orientation val="minMax"/>
        </c:scaling>
        <c:delete val="0"/>
        <c:axPos val="b"/>
        <c:majorTickMark val="out"/>
        <c:minorTickMark val="none"/>
        <c:tickLblPos val="nextTo"/>
        <c:txPr>
          <a:bodyPr/>
          <a:lstStyle/>
          <a:p>
            <a:pPr>
              <a:defRPr sz="1600"/>
            </a:pPr>
            <a:endParaRPr lang="en-US"/>
          </a:p>
        </c:txPr>
        <c:crossAx val="209454976"/>
        <c:crosses val="autoZero"/>
        <c:auto val="1"/>
        <c:lblAlgn val="ctr"/>
        <c:lblOffset val="100"/>
        <c:noMultiLvlLbl val="0"/>
      </c:catAx>
      <c:valAx>
        <c:axId val="209454976"/>
        <c:scaling>
          <c:orientation val="minMax"/>
        </c:scaling>
        <c:delete val="0"/>
        <c:axPos val="r"/>
        <c:majorGridlines>
          <c:spPr>
            <a:ln>
              <a:solidFill>
                <a:schemeClr val="bg1">
                  <a:lumMod val="85000"/>
                </a:schemeClr>
              </a:solidFill>
            </a:ln>
          </c:spPr>
        </c:majorGridlines>
        <c:numFmt formatCode="_(* #,##0_);_(* \(#,##0\);_(* &quot;-&quot;_);_(@_)" sourceLinked="0"/>
        <c:majorTickMark val="out"/>
        <c:minorTickMark val="none"/>
        <c:tickLblPos val="nextTo"/>
        <c:txPr>
          <a:bodyPr/>
          <a:lstStyle/>
          <a:p>
            <a:pPr>
              <a:defRPr sz="1600"/>
            </a:pPr>
            <a:endParaRPr lang="en-US"/>
          </a:p>
        </c:txPr>
        <c:crossAx val="209453440"/>
        <c:crosses val="max"/>
        <c:crossBetween val="between"/>
        <c:dispUnits>
          <c:builtInUnit val="thousands"/>
          <c:dispUnitsLbl>
            <c:layout/>
            <c:tx>
              <c:rich>
                <a:bodyPr/>
                <a:lstStyle/>
                <a:p>
                  <a:pPr>
                    <a:defRPr sz="1200"/>
                  </a:pPr>
                  <a:r>
                    <a:rPr lang="en-US" sz="1200"/>
                    <a:t>USD Billions</a:t>
                  </a:r>
                </a:p>
              </c:rich>
            </c:tx>
          </c:dispUnitsLbl>
        </c:dispUnits>
      </c:valAx>
    </c:plotArea>
    <c:plotVisOnly val="1"/>
    <c:dispBlanksAs val="gap"/>
    <c:showDLblsOverMax val="0"/>
  </c:chart>
  <c:spPr>
    <a:solidFill>
      <a:schemeClr val="bg1"/>
    </a:solid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56342458915037E-2"/>
          <c:y val="7.6120076607973611E-2"/>
          <c:w val="0.90275920739161741"/>
          <c:h val="0.76541478394853313"/>
        </c:manualLayout>
      </c:layout>
      <c:barChart>
        <c:barDir val="col"/>
        <c:grouping val="stacked"/>
        <c:varyColors val="0"/>
        <c:ser>
          <c:idx val="2"/>
          <c:order val="0"/>
          <c:tx>
            <c:strRef>
              <c:f>'Fig4_Insured vs Uninsured losse'!$B$5</c:f>
              <c:strCache>
                <c:ptCount val="1"/>
                <c:pt idx="0">
                  <c:v>Insured losses</c:v>
                </c:pt>
              </c:strCache>
            </c:strRef>
          </c:tx>
          <c:spPr>
            <a:solidFill>
              <a:srgbClr val="0099CC"/>
            </a:solidFill>
            <a:ln w="12700">
              <a:noFill/>
              <a:prstDash val="solid"/>
            </a:ln>
          </c:spPr>
          <c:invertIfNegative val="0"/>
          <c:cat>
            <c:numRef>
              <c:f>'Fig4_Insured vs Uninsured losse'!$A$6:$A$30</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'Fig4_Insured vs Uninsured losse'!$B$6:$B$30</c:f>
              <c:numCache>
                <c:formatCode>#,##0</c:formatCode>
                <c:ptCount val="25"/>
                <c:pt idx="0">
                  <c:v>32526.377973777035</c:v>
                </c:pt>
                <c:pt idx="1">
                  <c:v>28000.628975078849</c:v>
                </c:pt>
                <c:pt idx="2">
                  <c:v>48777.88552096182</c:v>
                </c:pt>
                <c:pt idx="3">
                  <c:v>21441.861889002779</c:v>
                </c:pt>
                <c:pt idx="4">
                  <c:v>40210.510466326392</c:v>
                </c:pt>
                <c:pt idx="5">
                  <c:v>28955.48182832601</c:v>
                </c:pt>
                <c:pt idx="6">
                  <c:v>20731.519742587327</c:v>
                </c:pt>
                <c:pt idx="7">
                  <c:v>15513.148868003147</c:v>
                </c:pt>
                <c:pt idx="8">
                  <c:v>28720.238423094688</c:v>
                </c:pt>
                <c:pt idx="9">
                  <c:v>49011.335520201596</c:v>
                </c:pt>
                <c:pt idx="10">
                  <c:v>17280.53418055232</c:v>
                </c:pt>
                <c:pt idx="11">
                  <c:v>48769.58798088802</c:v>
                </c:pt>
                <c:pt idx="12">
                  <c:v>22516.925881276286</c:v>
                </c:pt>
                <c:pt idx="13">
                  <c:v>27284.733471506115</c:v>
                </c:pt>
                <c:pt idx="14">
                  <c:v>60587.105435623969</c:v>
                </c:pt>
                <c:pt idx="15">
                  <c:v>129894.53496065625</c:v>
                </c:pt>
                <c:pt idx="16">
                  <c:v>20764.123017476821</c:v>
                </c:pt>
                <c:pt idx="17">
                  <c:v>34069.117318867749</c:v>
                </c:pt>
                <c:pt idx="18">
                  <c:v>56466.643702812129</c:v>
                </c:pt>
                <c:pt idx="19">
                  <c:v>29035.628120142923</c:v>
                </c:pt>
                <c:pt idx="20">
                  <c:v>52031.771176147347</c:v>
                </c:pt>
                <c:pt idx="21">
                  <c:v>131664.24793873797</c:v>
                </c:pt>
                <c:pt idx="22">
                  <c:v>80158.634557812897</c:v>
                </c:pt>
                <c:pt idx="23">
                  <c:v>44433.690298757472</c:v>
                </c:pt>
                <c:pt idx="24">
                  <c:v>34707.689871014642</c:v>
                </c:pt>
              </c:numCache>
            </c:numRef>
          </c:val>
        </c:ser>
        <c:ser>
          <c:idx val="0"/>
          <c:order val="1"/>
          <c:tx>
            <c:strRef>
              <c:f>'Fig4_Insured vs Uninsured losse'!$C$5</c:f>
              <c:strCache>
                <c:ptCount val="1"/>
                <c:pt idx="0">
                  <c:v>Uninsured losses</c:v>
                </c:pt>
              </c:strCache>
            </c:strRef>
          </c:tx>
          <c:spPr>
            <a:solidFill>
              <a:srgbClr val="339966"/>
            </a:solidFill>
            <a:ln>
              <a:noFill/>
            </a:ln>
          </c:spPr>
          <c:invertIfNegative val="0"/>
          <c:cat>
            <c:numRef>
              <c:f>'Fig4_Insured vs Uninsured losse'!$A$6:$A$30</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'Fig4_Insured vs Uninsured losse'!$C$6:$C$30</c:f>
              <c:numCache>
                <c:formatCode>#,##0</c:formatCode>
                <c:ptCount val="25"/>
                <c:pt idx="0">
                  <c:v>59311.787600154988</c:v>
                </c:pt>
                <c:pt idx="1">
                  <c:v>26623.795866291657</c:v>
                </c:pt>
                <c:pt idx="2">
                  <c:v>55971.794998974714</c:v>
                </c:pt>
                <c:pt idx="3">
                  <c:v>56702.67819758955</c:v>
                </c:pt>
                <c:pt idx="4">
                  <c:v>85076.189564460496</c:v>
                </c:pt>
                <c:pt idx="5">
                  <c:v>216234.26967271703</c:v>
                </c:pt>
                <c:pt idx="6">
                  <c:v>67275.087601306877</c:v>
                </c:pt>
                <c:pt idx="7">
                  <c:v>35296.37793517184</c:v>
                </c:pt>
                <c:pt idx="8">
                  <c:v>93904.540911779419</c:v>
                </c:pt>
                <c:pt idx="9">
                  <c:v>100590.40131078498</c:v>
                </c:pt>
                <c:pt idx="10">
                  <c:v>61530.441456966364</c:v>
                </c:pt>
                <c:pt idx="11">
                  <c:v>133287.88797627689</c:v>
                </c:pt>
                <c:pt idx="12">
                  <c:v>59478.327090742387</c:v>
                </c:pt>
                <c:pt idx="13">
                  <c:v>84952.02744990123</c:v>
                </c:pt>
                <c:pt idx="14">
                  <c:v>117250.65866078559</c:v>
                </c:pt>
                <c:pt idx="15">
                  <c:v>161559.91837486287</c:v>
                </c:pt>
                <c:pt idx="16">
                  <c:v>44439.79871181069</c:v>
                </c:pt>
                <c:pt idx="17">
                  <c:v>52763.520174087462</c:v>
                </c:pt>
                <c:pt idx="18">
                  <c:v>247550.34362246958</c:v>
                </c:pt>
                <c:pt idx="19">
                  <c:v>51548.518549439323</c:v>
                </c:pt>
                <c:pt idx="20">
                  <c:v>198218.20093124913</c:v>
                </c:pt>
                <c:pt idx="21">
                  <c:v>290312.5620488869</c:v>
                </c:pt>
                <c:pt idx="22">
                  <c:v>108430.73372727902</c:v>
                </c:pt>
                <c:pt idx="23">
                  <c:v>93280.292804370969</c:v>
                </c:pt>
                <c:pt idx="24">
                  <c:v>75233.170222493121</c:v>
                </c:pt>
              </c:numCache>
            </c:numRef>
          </c:val>
        </c:ser>
        <c:dLbls>
          <c:showLegendKey val="0"/>
          <c:showVal val="0"/>
          <c:showCatName val="0"/>
          <c:showSerName val="0"/>
          <c:showPercent val="0"/>
          <c:showBubbleSize val="0"/>
        </c:dLbls>
        <c:gapWidth val="100"/>
        <c:overlap val="100"/>
        <c:axId val="210729216"/>
        <c:axId val="210731008"/>
      </c:barChart>
      <c:catAx>
        <c:axId val="210729216"/>
        <c:scaling>
          <c:orientation val="minMax"/>
        </c:scaling>
        <c:delete val="1"/>
        <c:axPos val="b"/>
        <c:numFmt formatCode="General" sourceLinked="1"/>
        <c:majorTickMark val="out"/>
        <c:minorTickMark val="none"/>
        <c:tickLblPos val="nextTo"/>
        <c:crossAx val="210731008"/>
        <c:crosses val="autoZero"/>
        <c:auto val="1"/>
        <c:lblAlgn val="ctr"/>
        <c:lblOffset val="100"/>
        <c:tickLblSkip val="5"/>
        <c:tickMarkSkip val="5"/>
        <c:noMultiLvlLbl val="0"/>
      </c:catAx>
      <c:valAx>
        <c:axId val="210731008"/>
        <c:scaling>
          <c:orientation val="minMax"/>
        </c:scaling>
        <c:delete val="0"/>
        <c:axPos val="l"/>
        <c:majorGridlines>
          <c:spPr>
            <a:ln w="1905">
              <a:solidFill>
                <a:srgbClr val="000000"/>
              </a:solidFill>
              <a:prstDash val="solid"/>
            </a:ln>
          </c:spPr>
        </c:majorGridlines>
        <c:numFmt formatCode="#,##0" sourceLinked="0"/>
        <c:majorTickMark val="out"/>
        <c:minorTickMark val="none"/>
        <c:tickLblPos val="nextTo"/>
        <c:spPr>
          <a:ln w="3175">
            <a:noFill/>
            <a:prstDash val="solid"/>
          </a:ln>
        </c:spPr>
        <c:txPr>
          <a:bodyPr rot="0" vert="horz"/>
          <a:lstStyle/>
          <a:p>
            <a:pPr>
              <a:defRPr sz="1200" b="0" i="0" u="none" strike="noStrike" baseline="0">
                <a:solidFill>
                  <a:srgbClr val="000000"/>
                </a:solidFill>
                <a:latin typeface="SwissReSans" panose="020B0604020202020204" pitchFamily="34" charset="0"/>
                <a:ea typeface="Univers"/>
                <a:cs typeface="Univers"/>
              </a:defRPr>
            </a:pPr>
            <a:endParaRPr lang="en-US"/>
          </a:p>
        </c:txPr>
        <c:crossAx val="210729216"/>
        <c:crosses val="autoZero"/>
        <c:crossBetween val="between"/>
        <c:dispUnits>
          <c:builtInUnit val="thousands"/>
        </c:dispUnits>
      </c:valAx>
      <c:spPr>
        <a:solidFill>
          <a:srgbClr val="FFFFFF"/>
        </a:solidFill>
        <a:ln w="12700">
          <a:noFill/>
          <a:prstDash val="solid"/>
        </a:ln>
      </c:spPr>
    </c:plotArea>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Univers"/>
          <a:ea typeface="Univers"/>
          <a:cs typeface="Univers"/>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0.13316</cdr:x>
      <cdr:y>0.80721</cdr:y>
    </cdr:from>
    <cdr:to>
      <cdr:x>0.97166</cdr:x>
      <cdr:y>0.95148</cdr:y>
    </cdr:to>
    <cdr:sp macro="" textlink="">
      <cdr:nvSpPr>
        <cdr:cNvPr id="2" name="TextBox 1"/>
        <cdr:cNvSpPr txBox="1"/>
      </cdr:nvSpPr>
      <cdr:spPr>
        <a:xfrm xmlns:a="http://schemas.openxmlformats.org/drawingml/2006/main">
          <a:off x="914178" y="2957659"/>
          <a:ext cx="5756397" cy="5286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b="1" dirty="0">
              <a:solidFill>
                <a:schemeClr val="tx2"/>
              </a:solidFill>
              <a:latin typeface="Arial" panose="020B0604020202020204" pitchFamily="34" charset="0"/>
              <a:cs typeface="Arial" panose="020B0604020202020204" pitchFamily="34" charset="0"/>
            </a:rPr>
            <a:t>8%</a:t>
          </a:r>
          <a:r>
            <a:rPr lang="en-GB" b="1" baseline="0" dirty="0">
              <a:solidFill>
                <a:schemeClr val="tx2"/>
              </a:solidFill>
              <a:latin typeface="Arial" panose="020B0604020202020204" pitchFamily="34" charset="0"/>
              <a:cs typeface="Arial" panose="020B0604020202020204" pitchFamily="34" charset="0"/>
            </a:rPr>
            <a:t>         </a:t>
          </a:r>
          <a:r>
            <a:rPr lang="en-GB" b="1" baseline="0" dirty="0" smtClean="0">
              <a:solidFill>
                <a:schemeClr val="tx2"/>
              </a:solidFill>
              <a:latin typeface="Arial" panose="020B0604020202020204" pitchFamily="34" charset="0"/>
              <a:cs typeface="Arial" panose="020B0604020202020204" pitchFamily="34" charset="0"/>
            </a:rPr>
            <a:t>                </a:t>
          </a:r>
          <a:r>
            <a:rPr lang="en-GB" b="1" baseline="0" dirty="0">
              <a:solidFill>
                <a:schemeClr val="tx2"/>
              </a:solidFill>
              <a:latin typeface="Arial" panose="020B0604020202020204" pitchFamily="34" charset="0"/>
              <a:cs typeface="Arial" panose="020B0604020202020204" pitchFamily="34" charset="0"/>
            </a:rPr>
            <a:t>9%        </a:t>
          </a:r>
          <a:r>
            <a:rPr lang="en-GB" b="1" baseline="0" dirty="0" smtClean="0">
              <a:solidFill>
                <a:schemeClr val="tx2"/>
              </a:solidFill>
              <a:latin typeface="Arial" panose="020B0604020202020204" pitchFamily="34" charset="0"/>
              <a:cs typeface="Arial" panose="020B0604020202020204" pitchFamily="34" charset="0"/>
            </a:rPr>
            <a:t>             </a:t>
          </a:r>
          <a:r>
            <a:rPr lang="en-GB" b="1" baseline="0" dirty="0">
              <a:solidFill>
                <a:schemeClr val="tx2"/>
              </a:solidFill>
              <a:latin typeface="Arial" panose="020B0604020202020204" pitchFamily="34" charset="0"/>
              <a:cs typeface="Arial" panose="020B0604020202020204" pitchFamily="34" charset="0"/>
            </a:rPr>
            <a:t>11%            </a:t>
          </a:r>
          <a:r>
            <a:rPr lang="en-GB" b="1" baseline="0" dirty="0" smtClean="0">
              <a:solidFill>
                <a:schemeClr val="tx2"/>
              </a:solidFill>
              <a:latin typeface="Arial" panose="020B0604020202020204" pitchFamily="34" charset="0"/>
              <a:cs typeface="Arial" panose="020B0604020202020204" pitchFamily="34" charset="0"/>
            </a:rPr>
            <a:t>          </a:t>
          </a:r>
          <a:r>
            <a:rPr lang="en-GB" b="1" baseline="0" dirty="0">
              <a:solidFill>
                <a:schemeClr val="tx2"/>
              </a:solidFill>
              <a:latin typeface="Arial" panose="020B0604020202020204" pitchFamily="34" charset="0"/>
              <a:cs typeface="Arial" panose="020B0604020202020204" pitchFamily="34" charset="0"/>
            </a:rPr>
            <a:t>12%             </a:t>
          </a:r>
          <a:r>
            <a:rPr lang="en-GB" b="1" baseline="0" dirty="0" smtClean="0">
              <a:solidFill>
                <a:schemeClr val="tx2"/>
              </a:solidFill>
              <a:latin typeface="Arial" panose="020B0604020202020204" pitchFamily="34" charset="0"/>
              <a:cs typeface="Arial" panose="020B0604020202020204" pitchFamily="34" charset="0"/>
            </a:rPr>
            <a:t>          </a:t>
          </a:r>
          <a:r>
            <a:rPr lang="en-GB" b="1" baseline="0" dirty="0">
              <a:solidFill>
                <a:schemeClr val="tx2"/>
              </a:solidFill>
              <a:latin typeface="Arial" panose="020B0604020202020204" pitchFamily="34" charset="0"/>
              <a:cs typeface="Arial" panose="020B0604020202020204" pitchFamily="34" charset="0"/>
            </a:rPr>
            <a:t>13%             </a:t>
          </a:r>
          <a:r>
            <a:rPr lang="en-GB" b="1" baseline="0" dirty="0" smtClean="0">
              <a:solidFill>
                <a:schemeClr val="tx2"/>
              </a:solidFill>
              <a:latin typeface="Arial" panose="020B0604020202020204" pitchFamily="34" charset="0"/>
              <a:cs typeface="Arial" panose="020B0604020202020204" pitchFamily="34" charset="0"/>
            </a:rPr>
            <a:t>          </a:t>
          </a:r>
          <a:r>
            <a:rPr lang="en-GB" b="1" baseline="0" dirty="0">
              <a:solidFill>
                <a:schemeClr val="tx2"/>
              </a:solidFill>
              <a:latin typeface="Arial" panose="020B0604020202020204" pitchFamily="34" charset="0"/>
              <a:cs typeface="Arial" panose="020B0604020202020204" pitchFamily="34" charset="0"/>
            </a:rPr>
            <a:t>16%                       18%</a:t>
          </a:r>
        </a:p>
      </cdr:txBody>
    </cdr:sp>
  </cdr:relSizeAnchor>
  <cdr:relSizeAnchor xmlns:cdr="http://schemas.openxmlformats.org/drawingml/2006/chartDrawing">
    <cdr:from>
      <cdr:x>0.16476</cdr:x>
      <cdr:y>0.05568</cdr:y>
    </cdr:from>
    <cdr:to>
      <cdr:x>0.90375</cdr:x>
      <cdr:y>0.50334</cdr:y>
    </cdr:to>
    <cdr:grpSp>
      <cdr:nvGrpSpPr>
        <cdr:cNvPr id="7" name="Group 6"/>
        <cdr:cNvGrpSpPr/>
      </cdr:nvGrpSpPr>
      <cdr:grpSpPr>
        <a:xfrm xmlns:a="http://schemas.openxmlformats.org/drawingml/2006/main">
          <a:off x="1466024" y="286302"/>
          <a:ext cx="6575487" cy="2301828"/>
          <a:chOff x="905437" y="220343"/>
          <a:chExt cx="4061011" cy="1771557"/>
        </a:xfrm>
      </cdr:grpSpPr>
      <cdr:cxnSp macro="">
        <cdr:nvCxnSpPr>
          <cdr:cNvPr id="4" name="Straight Arrow Connector 3"/>
          <cdr:cNvCxnSpPr/>
        </cdr:nvCxnSpPr>
        <cdr:spPr>
          <a:xfrm xmlns:a="http://schemas.openxmlformats.org/drawingml/2006/main" flipV="1">
            <a:off x="905437" y="220343"/>
            <a:ext cx="4061011" cy="1771557"/>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 name="Oval 4"/>
          <cdr:cNvSpPr/>
        </cdr:nvSpPr>
        <cdr:spPr>
          <a:xfrm xmlns:a="http://schemas.openxmlformats.org/drawingml/2006/main">
            <a:off x="2519084" y="866779"/>
            <a:ext cx="681318" cy="505117"/>
          </a:xfrm>
          <a:prstGeom xmlns:a="http://schemas.openxmlformats.org/drawingml/2006/main" prst="ellipse">
            <a:avLst/>
          </a:prstGeom>
          <a:solidFill xmlns:a="http://schemas.openxmlformats.org/drawingml/2006/main">
            <a:schemeClr val="bg1"/>
          </a:solidFill>
          <a:ln xmlns:a="http://schemas.openxmlformats.org/drawingml/2006/main" w="127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sp macro="" textlink="">
        <cdr:nvSpPr>
          <cdr:cNvPr id="6" name="TextBox 5"/>
          <cdr:cNvSpPr txBox="1"/>
        </cdr:nvSpPr>
        <cdr:spPr>
          <a:xfrm xmlns:a="http://schemas.openxmlformats.org/drawingml/2006/main">
            <a:off x="2655330" y="942013"/>
            <a:ext cx="528917" cy="4958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latin typeface="Arial" panose="020B0604020202020204" pitchFamily="34" charset="0"/>
                <a:cs typeface="Arial" panose="020B0604020202020204" pitchFamily="34" charset="0"/>
              </a:rPr>
              <a:t>CAGR </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c.22%</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0.4855</cdr:x>
      <cdr:y>0.48075</cdr:y>
    </cdr:from>
    <cdr:to>
      <cdr:x>0.4945</cdr:x>
      <cdr:y>0.509</cdr:y>
    </cdr:to>
    <cdr:sp macro="" textlink="">
      <cdr:nvSpPr>
        <cdr:cNvPr id="27650" name="Text Box 2"/>
        <cdr:cNvSpPr txBox="1">
          <a:spLocks xmlns:a="http://schemas.openxmlformats.org/drawingml/2006/main" noChangeArrowheads="1"/>
        </cdr:cNvSpPr>
      </cdr:nvSpPr>
      <cdr:spPr bwMode="auto">
        <a:xfrm xmlns:a="http://schemas.openxmlformats.org/drawingml/2006/main">
          <a:off x="4166573" y="2807015"/>
          <a:ext cx="77238" cy="16494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en-US" sz="1000" b="0" i="0" strike="noStrike" dirty="0">
              <a:solidFill>
                <a:srgbClr val="000000"/>
              </a:solidFill>
              <a:latin typeface="Arial"/>
              <a:cs typeface="Arial"/>
            </a:rPr>
            <a:t> </a:t>
          </a:r>
        </a:p>
      </cdr:txBody>
    </cdr:sp>
  </cdr:relSizeAnchor>
  <cdr:relSizeAnchor xmlns:cdr="http://schemas.openxmlformats.org/drawingml/2006/chartDrawing">
    <cdr:from>
      <cdr:x>0.78399</cdr:x>
      <cdr:y>0.95954</cdr:y>
    </cdr:from>
    <cdr:to>
      <cdr:x>0.96937</cdr:x>
      <cdr:y>1</cdr:y>
    </cdr:to>
    <cdr:sp macro="" textlink="">
      <cdr:nvSpPr>
        <cdr:cNvPr id="3" name="TextBox 8"/>
        <cdr:cNvSpPr txBox="1"/>
      </cdr:nvSpPr>
      <cdr:spPr>
        <a:xfrm xmlns:a="http://schemas.openxmlformats.org/drawingml/2006/main">
          <a:off x="7089775" y="6461125"/>
          <a:ext cx="1676400" cy="2246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a:lstStyle>
        <a:p xmlns:a="http://schemas.openxmlformats.org/drawingml/2006/main">
          <a:r>
            <a:rPr lang="en-GB" sz="1000" dirty="0" smtClean="0"/>
            <a:t>Source: GC Securities</a:t>
          </a:r>
          <a:endParaRPr lang="en-GB"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43342" cy="46545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l">
              <a:lnSpc>
                <a:spcPct val="100000"/>
              </a:lnSpc>
              <a:defRPr sz="1200" smtClean="0">
                <a:ea typeface="+mn-ea"/>
              </a:defRPr>
            </a:lvl1pPr>
          </a:lstStyle>
          <a:p>
            <a:pPr>
              <a:defRPr/>
            </a:pPr>
            <a:endParaRPr lang="en-US" dirty="0"/>
          </a:p>
        </p:txBody>
      </p:sp>
      <p:sp>
        <p:nvSpPr>
          <p:cNvPr id="19459" name="Rectangle 3"/>
          <p:cNvSpPr>
            <a:spLocks noGrp="1" noChangeArrowheads="1"/>
          </p:cNvSpPr>
          <p:nvPr>
            <p:ph type="dt" sz="quarter" idx="1"/>
          </p:nvPr>
        </p:nvSpPr>
        <p:spPr bwMode="auto">
          <a:xfrm>
            <a:off x="3978132" y="2"/>
            <a:ext cx="3043342" cy="46545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lnSpc>
                <a:spcPct val="100000"/>
              </a:lnSpc>
              <a:defRPr sz="1200" smtClean="0">
                <a:ea typeface="+mn-ea"/>
              </a:defRPr>
            </a:lvl1pPr>
          </a:lstStyle>
          <a:p>
            <a:pPr>
              <a:defRPr/>
            </a:pPr>
            <a:endParaRPr lang="en-US" dirty="0"/>
          </a:p>
        </p:txBody>
      </p:sp>
      <p:sp>
        <p:nvSpPr>
          <p:cNvPr id="19460" name="Rectangle 4"/>
          <p:cNvSpPr>
            <a:spLocks noGrp="1" noChangeArrowheads="1"/>
          </p:cNvSpPr>
          <p:nvPr>
            <p:ph type="ftr" sz="quarter" idx="2"/>
          </p:nvPr>
        </p:nvSpPr>
        <p:spPr bwMode="auto">
          <a:xfrm>
            <a:off x="0" y="8842031"/>
            <a:ext cx="3043342" cy="46545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l">
              <a:lnSpc>
                <a:spcPct val="100000"/>
              </a:lnSpc>
              <a:defRPr sz="1200" smtClean="0">
                <a:ea typeface="+mn-ea"/>
              </a:defRPr>
            </a:lvl1pPr>
          </a:lstStyle>
          <a:p>
            <a:pPr>
              <a:defRPr/>
            </a:pPr>
            <a:endParaRPr lang="en-US" dirty="0"/>
          </a:p>
        </p:txBody>
      </p:sp>
      <p:sp>
        <p:nvSpPr>
          <p:cNvPr id="19461" name="Rectangle 5"/>
          <p:cNvSpPr>
            <a:spLocks noGrp="1" noChangeArrowheads="1"/>
          </p:cNvSpPr>
          <p:nvPr>
            <p:ph type="sldNum" sz="quarter" idx="3"/>
          </p:nvPr>
        </p:nvSpPr>
        <p:spPr bwMode="auto">
          <a:xfrm>
            <a:off x="3978132" y="8842031"/>
            <a:ext cx="3043342" cy="46545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lnSpc>
                <a:spcPct val="100000"/>
              </a:lnSpc>
              <a:defRPr sz="1200" smtClean="0">
                <a:ea typeface="+mn-ea"/>
              </a:defRPr>
            </a:lvl1pPr>
          </a:lstStyle>
          <a:p>
            <a:pPr>
              <a:defRPr/>
            </a:pPr>
            <a:fld id="{43F4F3F1-276F-486D-AA57-9DC31C6C6F67}" type="slidenum">
              <a:rPr lang="en-US"/>
              <a:pPr>
                <a:defRPr/>
              </a:pPr>
              <a:t>‹#›</a:t>
            </a:fld>
            <a:endParaRPr lang="en-US" dirty="0"/>
          </a:p>
        </p:txBody>
      </p:sp>
    </p:spTree>
    <p:extLst>
      <p:ext uri="{BB962C8B-B14F-4D97-AF65-F5344CB8AC3E}">
        <p14:creationId xmlns:p14="http://schemas.microsoft.com/office/powerpoint/2010/main" val="233038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3043342" cy="46545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l">
              <a:lnSpc>
                <a:spcPct val="100000"/>
              </a:lnSpc>
              <a:defRPr sz="1200" smtClean="0">
                <a:ea typeface="+mn-ea"/>
              </a:defRPr>
            </a:lvl1pPr>
          </a:lstStyle>
          <a:p>
            <a:pPr>
              <a:defRPr/>
            </a:pPr>
            <a:endParaRPr lang="en-US" dirty="0"/>
          </a:p>
        </p:txBody>
      </p:sp>
      <p:sp>
        <p:nvSpPr>
          <p:cNvPr id="3075" name="Rectangle 3"/>
          <p:cNvSpPr>
            <a:spLocks noGrp="1" noChangeArrowheads="1"/>
          </p:cNvSpPr>
          <p:nvPr>
            <p:ph type="dt" idx="1"/>
          </p:nvPr>
        </p:nvSpPr>
        <p:spPr bwMode="auto">
          <a:xfrm>
            <a:off x="3978132" y="2"/>
            <a:ext cx="3043342" cy="46545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lnSpc>
                <a:spcPct val="100000"/>
              </a:lnSpc>
              <a:defRPr sz="1200" smtClean="0">
                <a:ea typeface="+mn-ea"/>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068388" y="698500"/>
            <a:ext cx="488632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1" y="4421823"/>
            <a:ext cx="5618480" cy="4189095"/>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031"/>
            <a:ext cx="3043342" cy="46545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l">
              <a:lnSpc>
                <a:spcPct val="100000"/>
              </a:lnSpc>
              <a:defRPr sz="1200" smtClean="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978132" y="8842031"/>
            <a:ext cx="3043342" cy="46545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lnSpc>
                <a:spcPct val="100000"/>
              </a:lnSpc>
              <a:defRPr sz="1200" smtClean="0">
                <a:ea typeface="+mn-ea"/>
              </a:defRPr>
            </a:lvl1pPr>
          </a:lstStyle>
          <a:p>
            <a:pPr>
              <a:defRPr/>
            </a:pPr>
            <a:fld id="{770CE469-4C2F-4089-9ACD-0E110202B287}" type="slidenum">
              <a:rPr lang="en-US"/>
              <a:pPr>
                <a:defRPr/>
              </a:pPr>
              <a:t>‹#›</a:t>
            </a:fld>
            <a:endParaRPr lang="en-US" dirty="0"/>
          </a:p>
        </p:txBody>
      </p:sp>
    </p:spTree>
    <p:extLst>
      <p:ext uri="{BB962C8B-B14F-4D97-AF65-F5344CB8AC3E}">
        <p14:creationId xmlns:p14="http://schemas.microsoft.com/office/powerpoint/2010/main" val="3294893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6111B-FF10-4E50-AE01-A397B89E0E75}" type="slidenum">
              <a:rPr lang="en-GB"/>
              <a:pPr/>
              <a:t>3</a:t>
            </a:fld>
            <a:endParaRPr lang="en-GB" dirty="0"/>
          </a:p>
        </p:txBody>
      </p:sp>
      <p:sp>
        <p:nvSpPr>
          <p:cNvPr id="6146" name="Rectangle 2"/>
          <p:cNvSpPr>
            <a:spLocks noGrp="1" noRot="1" noChangeAspect="1" noChangeArrowheads="1" noTextEdit="1"/>
          </p:cNvSpPr>
          <p:nvPr>
            <p:ph type="sldImg"/>
          </p:nvPr>
        </p:nvSpPr>
        <p:spPr>
          <a:xfrm>
            <a:off x="752475" y="371475"/>
            <a:ext cx="1760538" cy="1257300"/>
          </a:xfrm>
          <a:ln/>
        </p:spPr>
      </p:sp>
      <p:sp>
        <p:nvSpPr>
          <p:cNvPr id="6147" name="Rectangle 3"/>
          <p:cNvSpPr>
            <a:spLocks noGrp="1" noChangeArrowheads="1"/>
          </p:cNvSpPr>
          <p:nvPr>
            <p:ph type="body" idx="1"/>
          </p:nvPr>
        </p:nvSpPr>
        <p:spPr>
          <a:xfrm>
            <a:off x="491617" y="1780366"/>
            <a:ext cx="5981340" cy="7040007"/>
          </a:xfrm>
        </p:spPr>
        <p:txBody>
          <a:bodyPr/>
          <a:lstStyle/>
          <a:p>
            <a:r>
              <a:rPr lang="en-US" sz="1300" dirty="0" smtClean="0"/>
              <a:t>And so to Guy Carpenter, a  story today started over 90 years ago in the cotton fields of the southern-eastern United States.  In the early 20</a:t>
            </a:r>
            <a:r>
              <a:rPr lang="en-US" sz="1300" baseline="30000" dirty="0" smtClean="0"/>
              <a:t>th</a:t>
            </a:r>
            <a:r>
              <a:rPr lang="en-US" sz="1300" dirty="0" smtClean="0"/>
              <a:t> century cotton was the most commercial enterprise in this region of the USA. After harvesting from the fields, insuring the baled cotton in the warehouses as well as the cotton gins and presses was essential. Only reliable insurance stood between devastating loss and financial stability.</a:t>
            </a:r>
          </a:p>
          <a:p>
            <a:endParaRPr lang="en-US" sz="1300" dirty="0"/>
          </a:p>
          <a:p>
            <a:r>
              <a:rPr lang="en-US" sz="1300" dirty="0" smtClean="0"/>
              <a:t>The Cotton Insurance Association (CIA) was a pool of insurance companies formed to spread the risk associated with the storage of the cotton before it could be sold at market. However, the members alone could not always absorb the full amount of risk so they had to buy reinsurance.</a:t>
            </a:r>
          </a:p>
          <a:p>
            <a:endParaRPr lang="en-US" sz="1300" dirty="0"/>
          </a:p>
          <a:p>
            <a:r>
              <a:rPr lang="en-GB" sz="1300" dirty="0" smtClean="0"/>
              <a:t>As a young man in the cotton insurance business, he started at the age of 15, Mr Guy Carpenter discovered that the business was haphazard and reactive. A year of big losses pushed the next year’s premiums too high; a lucky year sent prices down, often exposing insurers and reinsurers to more risk than they had expected. .</a:t>
            </a:r>
          </a:p>
          <a:p>
            <a:endParaRPr lang="en-GB" sz="1300" dirty="0" smtClean="0"/>
          </a:p>
          <a:p>
            <a:r>
              <a:rPr lang="en-GB" sz="1300" dirty="0" smtClean="0"/>
              <a:t>Carpenter had a better idea: rates based on a rolling average of losses over many years. The rolling average identified the signal in the noise of year-to-year fluctuations. The “Carpenter Plan” enabled insurance of all losses over a certain level. For the first time, producers and insurers could anticipate rates and manage costs. It was called excess of loss reinsurance. </a:t>
            </a:r>
          </a:p>
          <a:p>
            <a:endParaRPr lang="en-GB" sz="1300" dirty="0" smtClean="0"/>
          </a:p>
          <a:p>
            <a:r>
              <a:rPr lang="en-GB" sz="1300" dirty="0" smtClean="0"/>
              <a:t>In 1923 Carpenter met with cotton insurance brokers Henry W. Marsh and Donald R. McLennan during a transatlantic crossing. The merged firm of Marsh and McLennan, today’s MMCo, would take the nascent science of quantitative analytics beyond cotton. Along with quantitative precision, precise language became a hallmark of the firm. Carpenter insisted on clarity: Contracts were more inclusive, citing only those perils that were excluded. Contract language written by Carpenter himself still appears in reinsurance contracts issued by us and our competitors around the world.</a:t>
            </a:r>
          </a:p>
          <a:p>
            <a:endParaRPr lang="en-GB" sz="1400" dirty="0" smtClean="0"/>
          </a:p>
          <a:p>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0DA5D-A007-4481-9EE0-21BDFE300F5D}" type="slidenum">
              <a:rPr lang="en-GB">
                <a:solidFill>
                  <a:prstClr val="black"/>
                </a:solidFill>
              </a:rPr>
              <a:pPr/>
              <a:t>8</a:t>
            </a:fld>
            <a:endParaRPr lang="en-GB" dirty="0">
              <a:solidFill>
                <a:prstClr val="black"/>
              </a:solidFill>
            </a:endParaRPr>
          </a:p>
        </p:txBody>
      </p:sp>
      <p:sp>
        <p:nvSpPr>
          <p:cNvPr id="6146" name="Rectangle 2"/>
          <p:cNvSpPr>
            <a:spLocks noGrp="1" noRot="1" noChangeAspect="1" noChangeArrowheads="1" noTextEdit="1"/>
          </p:cNvSpPr>
          <p:nvPr>
            <p:ph type="sldImg"/>
          </p:nvPr>
        </p:nvSpPr>
        <p:spPr>
          <a:xfrm>
            <a:off x="1068388" y="698500"/>
            <a:ext cx="4886325" cy="3489325"/>
          </a:xfrm>
          <a:ln/>
        </p:spPr>
      </p:sp>
      <p:sp>
        <p:nvSpPr>
          <p:cNvPr id="6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50999" indent="-288846" algn="l" eaLnBrk="0" hangingPunct="0">
              <a:spcBef>
                <a:spcPct val="30000"/>
              </a:spcBef>
              <a:defRPr sz="1200">
                <a:solidFill>
                  <a:schemeClr val="tx1"/>
                </a:solidFill>
                <a:latin typeface="Arial" charset="0"/>
              </a:defRPr>
            </a:lvl2pPr>
            <a:lvl3pPr marL="1155383" indent="-231076" algn="l" eaLnBrk="0" hangingPunct="0">
              <a:spcBef>
                <a:spcPct val="30000"/>
              </a:spcBef>
              <a:defRPr sz="1200">
                <a:solidFill>
                  <a:schemeClr val="tx1"/>
                </a:solidFill>
                <a:latin typeface="Arial" charset="0"/>
              </a:defRPr>
            </a:lvl3pPr>
            <a:lvl4pPr marL="1617536" indent="-231076" algn="l" eaLnBrk="0" hangingPunct="0">
              <a:spcBef>
                <a:spcPct val="30000"/>
              </a:spcBef>
              <a:defRPr sz="1200">
                <a:solidFill>
                  <a:schemeClr val="tx1"/>
                </a:solidFill>
                <a:latin typeface="Arial" charset="0"/>
              </a:defRPr>
            </a:lvl4pPr>
            <a:lvl5pPr marL="2079689" indent="-231076" algn="l" eaLnBrk="0" hangingPunct="0">
              <a:spcBef>
                <a:spcPct val="30000"/>
              </a:spcBef>
              <a:defRPr sz="1200">
                <a:solidFill>
                  <a:schemeClr val="tx1"/>
                </a:solidFill>
                <a:latin typeface="Arial" charset="0"/>
              </a:defRPr>
            </a:lvl5pPr>
            <a:lvl6pPr marL="2541842" indent="-231076" eaLnBrk="0" fontAlgn="base" hangingPunct="0">
              <a:spcBef>
                <a:spcPct val="30000"/>
              </a:spcBef>
              <a:spcAft>
                <a:spcPct val="0"/>
              </a:spcAft>
              <a:defRPr sz="1200">
                <a:solidFill>
                  <a:schemeClr val="tx1"/>
                </a:solidFill>
                <a:latin typeface="Arial" charset="0"/>
              </a:defRPr>
            </a:lvl6pPr>
            <a:lvl7pPr marL="3003994" indent="-231076" eaLnBrk="0" fontAlgn="base" hangingPunct="0">
              <a:spcBef>
                <a:spcPct val="30000"/>
              </a:spcBef>
              <a:spcAft>
                <a:spcPct val="0"/>
              </a:spcAft>
              <a:defRPr sz="1200">
                <a:solidFill>
                  <a:schemeClr val="tx1"/>
                </a:solidFill>
                <a:latin typeface="Arial" charset="0"/>
              </a:defRPr>
            </a:lvl7pPr>
            <a:lvl8pPr marL="3466148" indent="-231076" eaLnBrk="0" fontAlgn="base" hangingPunct="0">
              <a:spcBef>
                <a:spcPct val="30000"/>
              </a:spcBef>
              <a:spcAft>
                <a:spcPct val="0"/>
              </a:spcAft>
              <a:defRPr sz="1200">
                <a:solidFill>
                  <a:schemeClr val="tx1"/>
                </a:solidFill>
                <a:latin typeface="Arial" charset="0"/>
              </a:defRPr>
            </a:lvl8pPr>
            <a:lvl9pPr marL="3928301" indent="-231076"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9F685CE-3F9A-4389-9DB6-E7F8A45D82FE}" type="slidenum">
              <a:rPr lang="en-US" altLang="en-US" smtClean="0">
                <a:solidFill>
                  <a:prstClr val="black"/>
                </a:solidFill>
              </a:rPr>
              <a:pPr algn="r" eaLnBrk="1" hangingPunct="1">
                <a:spcBef>
                  <a:spcPct val="0"/>
                </a:spcBef>
              </a:pPr>
              <a:t>14</a:t>
            </a:fld>
            <a:endParaRPr lang="en-US" altLang="en-US" dirty="0" smtClean="0">
              <a:solidFill>
                <a:prstClr val="black"/>
              </a:solidFill>
            </a:endParaRPr>
          </a:p>
        </p:txBody>
      </p:sp>
      <p:sp>
        <p:nvSpPr>
          <p:cNvPr id="30723" name="Rectangle 2"/>
          <p:cNvSpPr>
            <a:spLocks noGrp="1" noRot="1" noChangeAspect="1" noChangeArrowheads="1" noTextEdit="1"/>
          </p:cNvSpPr>
          <p:nvPr>
            <p:ph type="sldImg"/>
          </p:nvPr>
        </p:nvSpPr>
        <p:spPr>
          <a:xfrm>
            <a:off x="1066800" y="696913"/>
            <a:ext cx="4889500" cy="349250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81A00-81C0-4AEF-A572-63276E3B5D8B}" type="slidenum">
              <a:rPr lang="en-GB">
                <a:solidFill>
                  <a:prstClr val="black"/>
                </a:solidFill>
              </a:rPr>
              <a:pPr/>
              <a:t>15</a:t>
            </a:fld>
            <a:endParaRPr lang="en-GB" dirty="0">
              <a:solidFill>
                <a:prstClr val="black"/>
              </a:solidFill>
            </a:endParaRPr>
          </a:p>
        </p:txBody>
      </p:sp>
      <p:sp>
        <p:nvSpPr>
          <p:cNvPr id="11266" name="Rectangle 2"/>
          <p:cNvSpPr>
            <a:spLocks noGrp="1" noRot="1" noChangeAspect="1" noChangeArrowheads="1" noTextEdit="1"/>
          </p:cNvSpPr>
          <p:nvPr>
            <p:ph type="sldImg"/>
          </p:nvPr>
        </p:nvSpPr>
        <p:spPr>
          <a:xfrm>
            <a:off x="1068388" y="698500"/>
            <a:ext cx="4886325" cy="3489325"/>
          </a:xfrm>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3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2.xml"/><Relationship Id="rId1" Type="http://schemas.openxmlformats.org/officeDocument/2006/relationships/tags" Target="../tags/tag8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4.xml"/><Relationship Id="rId1" Type="http://schemas.openxmlformats.org/officeDocument/2006/relationships/tags" Target="../tags/tag9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6.xml"/><Relationship Id="rId1" Type="http://schemas.openxmlformats.org/officeDocument/2006/relationships/tags" Target="../tags/tag101.xml"/><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1.png"/><Relationship Id="rId4"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Master" Target="../slideMasters/slideMaster6.xml"/><Relationship Id="rId4" Type="http://schemas.openxmlformats.org/officeDocument/2006/relationships/tags" Target="../tags/tag108.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6.xml"/><Relationship Id="rId4" Type="http://schemas.openxmlformats.org/officeDocument/2006/relationships/tags" Target="../tags/tag112.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Master" Target="../slideMasters/slideMaster6.xml"/><Relationship Id="rId4" Type="http://schemas.openxmlformats.org/officeDocument/2006/relationships/tags" Target="../tags/tag116.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6.xml"/><Relationship Id="rId4" Type="http://schemas.openxmlformats.org/officeDocument/2006/relationships/tags" Target="../tags/tag120.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slideMaster" Target="../slideMasters/slideMaster6.xml"/><Relationship Id="rId4" Type="http://schemas.openxmlformats.org/officeDocument/2006/relationships/tags" Target="../tags/tag124.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slideMaster" Target="../slideMasters/slideMaster6.xml"/><Relationship Id="rId4" Type="http://schemas.openxmlformats.org/officeDocument/2006/relationships/tags" Target="../tags/tag128.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6.xml"/><Relationship Id="rId4" Type="http://schemas.openxmlformats.org/officeDocument/2006/relationships/tags" Target="../tags/tag132.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slideMaster" Target="../slideMasters/slideMaster6.xml"/><Relationship Id="rId4" Type="http://schemas.openxmlformats.org/officeDocument/2006/relationships/tags" Target="../tags/tag13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slideMaster" Target="../slideMasters/slideMaster6.xml"/><Relationship Id="rId4" Type="http://schemas.openxmlformats.org/officeDocument/2006/relationships/tags" Target="../tags/tag140.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slideMaster" Target="../slideMasters/slideMaster6.xml"/><Relationship Id="rId4" Type="http://schemas.openxmlformats.org/officeDocument/2006/relationships/tags" Target="../tags/tag144.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slideMaster" Target="../slideMasters/slideMaster6.xml"/><Relationship Id="rId4" Type="http://schemas.openxmlformats.org/officeDocument/2006/relationships/tags" Target="../tags/tag148.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slideMaster" Target="../slideMasters/slideMaster6.xml"/><Relationship Id="rId4" Type="http://schemas.openxmlformats.org/officeDocument/2006/relationships/tags" Target="../tags/tag152.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image" Target="../media/image7.tiff"/><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6.tiff"/><Relationship Id="rId5" Type="http://schemas.openxmlformats.org/officeDocument/2006/relationships/image" Target="../media/image1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MC_CoverShape"/>
          <p:cNvGrpSpPr>
            <a:grpSpLocks/>
          </p:cNvGrpSpPr>
          <p:nvPr userDrawn="1">
            <p:custDataLst>
              <p:tags r:id="rId1"/>
            </p:custDataLst>
          </p:nvPr>
        </p:nvGrpSpPr>
        <p:grpSpPr bwMode="auto">
          <a:xfrm>
            <a:off x="0" y="2616201"/>
            <a:ext cx="9601200" cy="3657600"/>
            <a:chOff x="0" y="1648"/>
            <a:chExt cx="6048" cy="2304"/>
          </a:xfrm>
        </p:grpSpPr>
        <p:sp>
          <p:nvSpPr>
            <p:cNvPr id="5" name="Freeform 203"/>
            <p:cNvSpPr>
              <a:spLocks/>
            </p:cNvSpPr>
            <p:nvPr userDrawn="1"/>
          </p:nvSpPr>
          <p:spPr bwMode="gray">
            <a:xfrm>
              <a:off x="0" y="1648"/>
              <a:ext cx="576" cy="2304"/>
            </a:xfrm>
            <a:custGeom>
              <a:avLst/>
              <a:gdLst/>
              <a:ahLst/>
              <a:cxnLst>
                <a:cxn ang="0">
                  <a:pos x="0" y="0"/>
                </a:cxn>
                <a:cxn ang="0">
                  <a:pos x="576" y="0"/>
                </a:cxn>
                <a:cxn ang="0">
                  <a:pos x="448" y="2304"/>
                </a:cxn>
                <a:cxn ang="0">
                  <a:pos x="0" y="2304"/>
                </a:cxn>
              </a:cxnLst>
              <a:rect l="0" t="0" r="r" b="b"/>
              <a:pathLst>
                <a:path w="576" h="2304">
                  <a:moveTo>
                    <a:pt x="0" y="0"/>
                  </a:moveTo>
                  <a:lnTo>
                    <a:pt x="576" y="0"/>
                  </a:lnTo>
                  <a:lnTo>
                    <a:pt x="448" y="2304"/>
                  </a:lnTo>
                  <a:lnTo>
                    <a:pt x="0" y="2304"/>
                  </a:lnTo>
                </a:path>
              </a:pathLst>
            </a:custGeom>
            <a:solidFill>
              <a:schemeClr val="folHlink"/>
            </a:solidFill>
            <a:ln w="9525" cap="flat" cmpd="sng">
              <a:noFill/>
              <a:prstDash val="solid"/>
              <a:round/>
              <a:headEnd/>
              <a:tailEnd/>
            </a:ln>
            <a:effectLst/>
          </p:spPr>
          <p:txBody>
            <a:bodyPr wrap="none" lIns="0" tIns="0" anchor="ctr"/>
            <a:lstStyle/>
            <a:p>
              <a:pPr>
                <a:defRPr/>
              </a:pPr>
              <a:endParaRPr lang="en-GB" dirty="0">
                <a:ea typeface="+mn-ea"/>
              </a:endParaRPr>
            </a:p>
          </p:txBody>
        </p:sp>
        <p:sp>
          <p:nvSpPr>
            <p:cNvPr id="6" name="Freeform 204"/>
            <p:cNvSpPr>
              <a:spLocks/>
            </p:cNvSpPr>
            <p:nvPr userDrawn="1"/>
          </p:nvSpPr>
          <p:spPr bwMode="gray">
            <a:xfrm>
              <a:off x="288" y="1648"/>
              <a:ext cx="5632" cy="2304"/>
            </a:xfrm>
            <a:custGeom>
              <a:avLst/>
              <a:gdLst/>
              <a:ahLst/>
              <a:cxnLst>
                <a:cxn ang="0">
                  <a:pos x="0" y="2304"/>
                </a:cxn>
                <a:cxn ang="0">
                  <a:pos x="288" y="0"/>
                </a:cxn>
                <a:cxn ang="0">
                  <a:pos x="5632" y="2304"/>
                </a:cxn>
              </a:cxnLst>
              <a:rect l="0" t="0" r="r" b="b"/>
              <a:pathLst>
                <a:path w="5632" h="2304">
                  <a:moveTo>
                    <a:pt x="0" y="2304"/>
                  </a:moveTo>
                  <a:lnTo>
                    <a:pt x="288" y="0"/>
                  </a:lnTo>
                  <a:lnTo>
                    <a:pt x="5632" y="2304"/>
                  </a:lnTo>
                </a:path>
              </a:pathLst>
            </a:custGeom>
            <a:solidFill>
              <a:schemeClr val="accent2"/>
            </a:solidFill>
            <a:ln w="9525" cap="flat" cmpd="sng">
              <a:noFill/>
              <a:prstDash val="solid"/>
              <a:round/>
              <a:headEnd/>
              <a:tailEnd/>
            </a:ln>
            <a:effectLst/>
          </p:spPr>
          <p:txBody>
            <a:bodyPr wrap="none" lIns="0" tIns="0" anchor="ctr"/>
            <a:lstStyle/>
            <a:p>
              <a:pPr>
                <a:defRPr/>
              </a:pPr>
              <a:endParaRPr lang="en-GB" dirty="0">
                <a:ea typeface="+mn-ea"/>
              </a:endParaRPr>
            </a:p>
          </p:txBody>
        </p:sp>
        <p:sp>
          <p:nvSpPr>
            <p:cNvPr id="7" name="Freeform 205"/>
            <p:cNvSpPr>
              <a:spLocks/>
            </p:cNvSpPr>
            <p:nvPr userDrawn="1"/>
          </p:nvSpPr>
          <p:spPr bwMode="gray">
            <a:xfrm>
              <a:off x="576" y="1648"/>
              <a:ext cx="5472" cy="2304"/>
            </a:xfrm>
            <a:custGeom>
              <a:avLst/>
              <a:gdLst/>
              <a:ahLst/>
              <a:cxnLst>
                <a:cxn ang="0">
                  <a:pos x="5184" y="2304"/>
                </a:cxn>
                <a:cxn ang="0">
                  <a:pos x="0" y="0"/>
                </a:cxn>
                <a:cxn ang="0">
                  <a:pos x="5472" y="864"/>
                </a:cxn>
                <a:cxn ang="0">
                  <a:pos x="5472" y="2304"/>
                </a:cxn>
              </a:cxnLst>
              <a:rect l="0" t="0" r="r" b="b"/>
              <a:pathLst>
                <a:path w="5472" h="2304">
                  <a:moveTo>
                    <a:pt x="5184" y="2304"/>
                  </a:moveTo>
                  <a:lnTo>
                    <a:pt x="0" y="0"/>
                  </a:lnTo>
                  <a:lnTo>
                    <a:pt x="5472" y="864"/>
                  </a:lnTo>
                  <a:lnTo>
                    <a:pt x="5472" y="2304"/>
                  </a:lnTo>
                </a:path>
              </a:pathLst>
            </a:custGeom>
            <a:solidFill>
              <a:schemeClr val="accent1"/>
            </a:solidFill>
            <a:ln w="9525" cap="flat" cmpd="sng">
              <a:noFill/>
              <a:prstDash val="solid"/>
              <a:round/>
              <a:headEnd/>
              <a:tailEnd/>
            </a:ln>
            <a:effectLst/>
          </p:spPr>
          <p:txBody>
            <a:bodyPr wrap="none" lIns="0" tIns="0" anchor="ctr"/>
            <a:lstStyle/>
            <a:p>
              <a:pPr>
                <a:defRPr/>
              </a:pPr>
              <a:endParaRPr lang="en-GB" dirty="0">
                <a:ea typeface="+mn-ea"/>
              </a:endParaRPr>
            </a:p>
          </p:txBody>
        </p:sp>
      </p:grpSp>
      <p:pic>
        <p:nvPicPr>
          <p:cNvPr id="8" name="Picture 207" descr="GUY_PFC_Blue"/>
          <p:cNvPicPr>
            <a:picLocks noChangeAspect="1" noChangeArrowheads="1"/>
          </p:cNvPicPr>
          <p:nvPr userDrawn="1"/>
        </p:nvPicPr>
        <p:blipFill>
          <a:blip r:embed="rId3" cstate="print"/>
          <a:srcRect/>
          <a:stretch>
            <a:fillRect/>
          </a:stretch>
        </p:blipFill>
        <p:spPr bwMode="gray">
          <a:xfrm>
            <a:off x="715964" y="477838"/>
            <a:ext cx="2859087" cy="228600"/>
          </a:xfrm>
          <a:prstGeom prst="rect">
            <a:avLst/>
          </a:prstGeom>
          <a:noFill/>
          <a:ln w="9525" algn="ctr">
            <a:noFill/>
            <a:miter lim="800000"/>
            <a:headEnd/>
            <a:tailEnd/>
          </a:ln>
        </p:spPr>
      </p:pic>
      <p:pic>
        <p:nvPicPr>
          <p:cNvPr id="9" name="Picture 208" descr="MMC_PEND_Blue"/>
          <p:cNvPicPr>
            <a:picLocks noChangeAspect="1" noChangeArrowheads="1"/>
          </p:cNvPicPr>
          <p:nvPr userDrawn="1"/>
        </p:nvPicPr>
        <p:blipFill>
          <a:blip r:embed="rId4" cstate="print"/>
          <a:srcRect/>
          <a:stretch>
            <a:fillRect/>
          </a:stretch>
        </p:blipFill>
        <p:spPr bwMode="gray">
          <a:xfrm>
            <a:off x="7467600" y="6459538"/>
            <a:ext cx="1658938" cy="228600"/>
          </a:xfrm>
          <a:prstGeom prst="rect">
            <a:avLst/>
          </a:prstGeom>
          <a:noFill/>
          <a:ln w="9525" algn="ctr">
            <a:noFill/>
            <a:miter lim="800000"/>
            <a:headEnd/>
            <a:tailEnd/>
          </a:ln>
        </p:spPr>
      </p:pic>
      <p:sp>
        <p:nvSpPr>
          <p:cNvPr id="8194" name="PresentationTitle"/>
          <p:cNvSpPr>
            <a:spLocks noGrp="1" noChangeArrowheads="1"/>
          </p:cNvSpPr>
          <p:nvPr>
            <p:ph type="ctrTitle"/>
          </p:nvPr>
        </p:nvSpPr>
        <p:spPr>
          <a:xfrm>
            <a:off x="896942" y="1243021"/>
            <a:ext cx="8234361" cy="370551"/>
          </a:xfrm>
        </p:spPr>
        <p:txBody>
          <a:bodyPr tIns="0" rIns="0" bIns="0">
            <a:spAutoFit/>
          </a:bodyPr>
          <a:lstStyle>
            <a:lvl1pPr>
              <a:lnSpc>
                <a:spcPct val="86000"/>
              </a:lnSpc>
              <a:defRPr sz="2800"/>
            </a:lvl1pPr>
          </a:lstStyle>
          <a:p>
            <a:r>
              <a:rPr lang="en-US" smtClean="0"/>
              <a:t>Click to edit Master title style</a:t>
            </a:r>
            <a:endParaRPr lang="en-US"/>
          </a:p>
        </p:txBody>
      </p:sp>
      <p:sp>
        <p:nvSpPr>
          <p:cNvPr id="8388" name="Date"/>
          <p:cNvSpPr>
            <a:spLocks noGrp="1" noChangeArrowheads="1"/>
          </p:cNvSpPr>
          <p:nvPr>
            <p:ph type="subTitle" sz="quarter" idx="1"/>
          </p:nvPr>
        </p:nvSpPr>
        <p:spPr>
          <a:xfrm>
            <a:off x="904875" y="1998665"/>
            <a:ext cx="4852988" cy="229935"/>
          </a:xfrm>
          <a:ln/>
        </p:spPr>
        <p:txBody>
          <a:bodyPr>
            <a:spAutoFit/>
          </a:bodyPr>
          <a:lstStyle>
            <a:lvl1pPr marL="0" indent="0">
              <a:lnSpc>
                <a:spcPct val="83000"/>
              </a:lnSpc>
              <a:spcBef>
                <a:spcPct val="0"/>
              </a:spcBef>
              <a:buFontTx/>
              <a:buNone/>
              <a:defRPr sz="1800">
                <a:solidFill>
                  <a:schemeClr val="accent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B60D3C7D-A2E4-4AD6-BA9F-C22A9E176319}"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843106EF-7D39-48A9-AF1B-CC9231DADAE2}" type="datetime4">
              <a:rPr lang="en-US"/>
              <a:pPr>
                <a:defRPr/>
              </a:pPr>
              <a:t>September 12, 2015</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9"/>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2" y="382589"/>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1B7BFE64-EABE-49A8-AB16-ACA4DD173230}"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4FFA30F6-FC23-43FA-92B3-482BAF1D816A}" type="datetime4">
              <a:rPr lang="en-US"/>
              <a:pPr>
                <a:defRPr/>
              </a:pPr>
              <a:t>September 12, 2015</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MMC_CoverShape" descr="MMCOAPPTemp"/>
          <p:cNvPicPr>
            <a:picLocks noChangeAspect="1" noChangeArrowheads="1"/>
          </p:cNvPicPr>
          <p:nvPr userDrawn="1">
            <p:custDataLst>
              <p:tags r:id="rId1"/>
            </p:custDataLst>
          </p:nvPr>
        </p:nvPicPr>
        <p:blipFill>
          <a:blip r:embed="rId3"/>
          <a:srcRect/>
          <a:stretch>
            <a:fillRect/>
          </a:stretch>
        </p:blipFill>
        <p:spPr bwMode="gray">
          <a:xfrm>
            <a:off x="5" y="2178050"/>
            <a:ext cx="9604375" cy="4089400"/>
          </a:xfrm>
          <a:prstGeom prst="rect">
            <a:avLst/>
          </a:prstGeom>
          <a:noFill/>
          <a:ln w="9525">
            <a:noFill/>
            <a:miter lim="800000"/>
            <a:headEnd/>
            <a:tailEnd/>
          </a:ln>
        </p:spPr>
      </p:pic>
      <p:pic>
        <p:nvPicPr>
          <p:cNvPr id="5" name="Picture 205" descr="MMC_PEND_Blue"/>
          <p:cNvPicPr>
            <a:picLocks noChangeAspect="1" noChangeArrowheads="1"/>
          </p:cNvPicPr>
          <p:nvPr userDrawn="1"/>
        </p:nvPicPr>
        <p:blipFill>
          <a:blip r:embed="rId4"/>
          <a:srcRect/>
          <a:stretch>
            <a:fillRect/>
          </a:stretch>
        </p:blipFill>
        <p:spPr bwMode="gray">
          <a:xfrm>
            <a:off x="7467600" y="6459538"/>
            <a:ext cx="1658938" cy="228600"/>
          </a:xfrm>
          <a:prstGeom prst="rect">
            <a:avLst/>
          </a:prstGeom>
          <a:noFill/>
          <a:ln w="9525">
            <a:noFill/>
            <a:miter lim="800000"/>
            <a:headEnd/>
            <a:tailEnd/>
          </a:ln>
        </p:spPr>
      </p:pic>
      <p:pic>
        <p:nvPicPr>
          <p:cNvPr id="6" name="Picture 207" descr="GUY_PFC_Blue"/>
          <p:cNvPicPr>
            <a:picLocks noChangeAspect="1" noChangeArrowheads="1"/>
          </p:cNvPicPr>
          <p:nvPr userDrawn="1"/>
        </p:nvPicPr>
        <p:blipFill>
          <a:blip r:embed="rId5"/>
          <a:srcRect/>
          <a:stretch>
            <a:fillRect/>
          </a:stretch>
        </p:blipFill>
        <p:spPr bwMode="gray">
          <a:xfrm>
            <a:off x="715963" y="477838"/>
            <a:ext cx="2859087" cy="228600"/>
          </a:xfrm>
          <a:prstGeom prst="rect">
            <a:avLst/>
          </a:prstGeom>
          <a:noFill/>
          <a:ln w="9525">
            <a:noFill/>
            <a:miter lim="800000"/>
            <a:headEnd/>
            <a:tailEnd/>
          </a:ln>
        </p:spPr>
      </p:pic>
      <p:sp>
        <p:nvSpPr>
          <p:cNvPr id="8194" name="PresentationTitle"/>
          <p:cNvSpPr>
            <a:spLocks noGrp="1" noChangeArrowheads="1"/>
          </p:cNvSpPr>
          <p:nvPr>
            <p:ph type="ctrTitle"/>
          </p:nvPr>
        </p:nvSpPr>
        <p:spPr>
          <a:xfrm>
            <a:off x="896938" y="1243020"/>
            <a:ext cx="8234362" cy="370551"/>
          </a:xfrm>
        </p:spPr>
        <p:txBody>
          <a:bodyPr tIns="0" rIns="0" bIns="0">
            <a:spAutoFit/>
          </a:bodyPr>
          <a:lstStyle>
            <a:lvl1pPr>
              <a:lnSpc>
                <a:spcPct val="86000"/>
              </a:lnSpc>
              <a:defRPr sz="2800"/>
            </a:lvl1pPr>
          </a:lstStyle>
          <a:p>
            <a:r>
              <a:rPr lang="en-US"/>
              <a:t>CLICK TO EDIT MASTER TITLE STYLE</a:t>
            </a:r>
          </a:p>
        </p:txBody>
      </p:sp>
      <p:sp>
        <p:nvSpPr>
          <p:cNvPr id="8388" name="Date"/>
          <p:cNvSpPr>
            <a:spLocks noGrp="1" noChangeArrowheads="1"/>
          </p:cNvSpPr>
          <p:nvPr>
            <p:ph type="subTitle" sz="quarter" idx="1"/>
          </p:nvPr>
        </p:nvSpPr>
        <p:spPr>
          <a:xfrm>
            <a:off x="904875" y="1998663"/>
            <a:ext cx="4852988" cy="228600"/>
          </a:xfrm>
        </p:spPr>
        <p:txBody>
          <a:bodyPr>
            <a:spAutoFit/>
          </a:bodyPr>
          <a:lstStyle>
            <a:lvl1pPr marL="0" indent="0">
              <a:lnSpc>
                <a:spcPct val="83000"/>
              </a:lnSpc>
              <a:spcBef>
                <a:spcPct val="0"/>
              </a:spcBef>
              <a:buFontTx/>
              <a:buNone/>
              <a:defRPr sz="1800">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540676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47091F15-53CE-44E0-B987-417824069E56}"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60AAE91F-1C18-4795-9F98-4F81B24FEC0D}" type="datetime1">
              <a:rPr lang="en-US"/>
              <a:pPr>
                <a:defRPr/>
              </a:pPr>
              <a:t>9/12/2015</a:t>
            </a:fld>
            <a:endParaRPr lang="en-US" dirty="0"/>
          </a:p>
        </p:txBody>
      </p:sp>
    </p:spTree>
    <p:extLst>
      <p:ext uri="{BB962C8B-B14F-4D97-AF65-F5344CB8AC3E}">
        <p14:creationId xmlns:p14="http://schemas.microsoft.com/office/powerpoint/2010/main" val="12057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9" y="4406908"/>
            <a:ext cx="8161337"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9" y="2906713"/>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7CFDAFE0-FFA9-46C5-96E2-52954AFE31FB}"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50A1F7CA-CE76-4BD7-99E4-F6F0480C4218}" type="datetime1">
              <a:rPr lang="en-US"/>
              <a:pPr>
                <a:defRPr/>
              </a:pPr>
              <a:t>9/12/2015</a:t>
            </a:fld>
            <a:endParaRPr lang="en-US" dirty="0"/>
          </a:p>
        </p:txBody>
      </p:sp>
    </p:spTree>
    <p:extLst>
      <p:ext uri="{BB962C8B-B14F-4D97-AF65-F5344CB8AC3E}">
        <p14:creationId xmlns:p14="http://schemas.microsoft.com/office/powerpoint/2010/main" val="355122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2222227-C1CF-462C-BDB2-80FDAE4DD65C}" type="slidenum">
              <a:rPr lang="en-US">
                <a:solidFill>
                  <a:srgbClr val="002C77"/>
                </a:solidFill>
              </a:rPr>
              <a:pPr>
                <a:defRPr/>
              </a:pPr>
              <a:t>‹#›</a:t>
            </a:fld>
            <a:endParaRPr lang="en-US" dirty="0">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A5CC5827-1AF0-457D-B79F-048C7AE96BA9}" type="datetime1">
              <a:rPr lang="en-US"/>
              <a:pPr>
                <a:defRPr/>
              </a:pPr>
              <a:t>9/12/2015</a:t>
            </a:fld>
            <a:endParaRPr lang="en-US" dirty="0"/>
          </a:p>
        </p:txBody>
      </p:sp>
    </p:spTree>
    <p:extLst>
      <p:ext uri="{BB962C8B-B14F-4D97-AF65-F5344CB8AC3E}">
        <p14:creationId xmlns:p14="http://schemas.microsoft.com/office/powerpoint/2010/main" val="34083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6"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92"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92"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E0CB5085-4FF4-4D69-AA46-E1888609E41F}" type="slidenum">
              <a:rPr lang="en-US">
                <a:solidFill>
                  <a:srgbClr val="002C77"/>
                </a:solidFill>
              </a:rPr>
              <a:pPr>
                <a:defRPr/>
              </a:pPr>
              <a:t>‹#›</a:t>
            </a:fld>
            <a:endParaRPr lang="en-US" dirty="0">
              <a:solidFill>
                <a:srgbClr val="002C77"/>
              </a:solidFill>
            </a:endParaRPr>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DC6A3B31-9F52-491C-B55F-93F2ED469608}" type="datetime1">
              <a:rPr lang="en-US"/>
              <a:pPr>
                <a:defRPr/>
              </a:pPr>
              <a:t>9/12/2015</a:t>
            </a:fld>
            <a:endParaRPr lang="en-US" dirty="0"/>
          </a:p>
        </p:txBody>
      </p:sp>
    </p:spTree>
    <p:extLst>
      <p:ext uri="{BB962C8B-B14F-4D97-AF65-F5344CB8AC3E}">
        <p14:creationId xmlns:p14="http://schemas.microsoft.com/office/powerpoint/2010/main" val="2904382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68A45E57-C2A8-423B-93C3-85A3544EF923}" type="slidenum">
              <a:rPr lang="en-US">
                <a:solidFill>
                  <a:srgbClr val="002C77"/>
                </a:solidFill>
              </a:rPr>
              <a:pPr>
                <a:defRPr/>
              </a:pPr>
              <a:t>‹#›</a:t>
            </a:fld>
            <a:endParaRPr lang="en-US" dirty="0">
              <a:solidFill>
                <a:srgbClr val="002C77"/>
              </a:solidFill>
            </a:endParaRPr>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0793EDE2-CE21-4707-A61B-F5D2CD5FF0BB}" type="datetime1">
              <a:rPr lang="en-US"/>
              <a:pPr>
                <a:defRPr/>
              </a:pPr>
              <a:t>9/12/2015</a:t>
            </a:fld>
            <a:endParaRPr lang="en-US" dirty="0"/>
          </a:p>
        </p:txBody>
      </p:sp>
    </p:spTree>
    <p:extLst>
      <p:ext uri="{BB962C8B-B14F-4D97-AF65-F5344CB8AC3E}">
        <p14:creationId xmlns:p14="http://schemas.microsoft.com/office/powerpoint/2010/main" val="2346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8ED167C9-D8D2-4922-9CAD-D56974C5FE98}" type="slidenum">
              <a:rPr lang="en-US">
                <a:solidFill>
                  <a:srgbClr val="002C77"/>
                </a:solidFill>
              </a:rPr>
              <a:pPr>
                <a:defRPr/>
              </a:pPr>
              <a:t>‹#›</a:t>
            </a:fld>
            <a:endParaRPr lang="en-US" dirty="0">
              <a:solidFill>
                <a:srgbClr val="002C77"/>
              </a:solidFill>
            </a:endParaRPr>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069BA963-F3B4-44A9-8B95-4A250A0CD3C7}" type="datetime1">
              <a:rPr lang="en-US"/>
              <a:pPr>
                <a:defRPr/>
              </a:pPr>
              <a:t>9/12/2015</a:t>
            </a:fld>
            <a:endParaRPr lang="en-US" dirty="0"/>
          </a:p>
        </p:txBody>
      </p:sp>
    </p:spTree>
    <p:extLst>
      <p:ext uri="{BB962C8B-B14F-4D97-AF65-F5344CB8AC3E}">
        <p14:creationId xmlns:p14="http://schemas.microsoft.com/office/powerpoint/2010/main" val="4126703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9"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40" y="273052"/>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9" y="1435102"/>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C0D642B7-7C1C-4050-8A8C-39A90102A2F9}" type="slidenum">
              <a:rPr lang="en-US">
                <a:solidFill>
                  <a:srgbClr val="002C77"/>
                </a:solidFill>
              </a:rPr>
              <a:pPr>
                <a:defRPr/>
              </a:pPr>
              <a:t>‹#›</a:t>
            </a:fld>
            <a:endParaRPr lang="en-US" dirty="0">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91ACE572-9F90-4B1A-A80D-01B363AC078C}" type="datetime1">
              <a:rPr lang="en-US"/>
              <a:pPr>
                <a:defRPr/>
              </a:pPr>
              <a:t>9/12/2015</a:t>
            </a:fld>
            <a:endParaRPr lang="en-US" dirty="0"/>
          </a:p>
        </p:txBody>
      </p:sp>
    </p:spTree>
    <p:extLst>
      <p:ext uri="{BB962C8B-B14F-4D97-AF65-F5344CB8AC3E}">
        <p14:creationId xmlns:p14="http://schemas.microsoft.com/office/powerpoint/2010/main" val="245019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66E1D8E7-1A59-4A8B-8650-073D21CA23F8}"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51D6FEDD-70AD-4DA5-A13A-FF1796745BD1}" type="datetime4">
              <a:rPr lang="en-US"/>
              <a:pPr>
                <a:defRPr/>
              </a:pPr>
              <a:t>September 12, 2015</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17A689E-C170-40AE-93C1-4DA9F38CD0F1}" type="slidenum">
              <a:rPr lang="en-US">
                <a:solidFill>
                  <a:srgbClr val="002C77"/>
                </a:solidFill>
              </a:rPr>
              <a:pPr>
                <a:defRPr/>
              </a:pPr>
              <a:t>‹#›</a:t>
            </a:fld>
            <a:endParaRPr lang="en-US" dirty="0">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068F0ACE-71C6-4EA3-B146-D548793497FC}" type="datetime1">
              <a:rPr lang="en-US"/>
              <a:pPr>
                <a:defRPr/>
              </a:pPr>
              <a:t>9/12/2015</a:t>
            </a:fld>
            <a:endParaRPr lang="en-US" dirty="0"/>
          </a:p>
        </p:txBody>
      </p:sp>
    </p:spTree>
    <p:extLst>
      <p:ext uri="{BB962C8B-B14F-4D97-AF65-F5344CB8AC3E}">
        <p14:creationId xmlns:p14="http://schemas.microsoft.com/office/powerpoint/2010/main" val="319988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94754E06-DFEC-440B-9743-C7F213B27C80}"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4A4A781D-824C-42CC-8B3F-7303777EC409}" type="datetime1">
              <a:rPr lang="en-US"/>
              <a:pPr>
                <a:defRPr/>
              </a:pPr>
              <a:t>9/12/2015</a:t>
            </a:fld>
            <a:endParaRPr lang="en-US" dirty="0"/>
          </a:p>
        </p:txBody>
      </p:sp>
    </p:spTree>
    <p:extLst>
      <p:ext uri="{BB962C8B-B14F-4D97-AF65-F5344CB8AC3E}">
        <p14:creationId xmlns:p14="http://schemas.microsoft.com/office/powerpoint/2010/main" val="2703613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2"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A8D4DD83-A337-485F-A022-A37177465257}"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E02D12DA-DD2E-45B8-BAE5-D419E4C4EA6E}" type="datetime1">
              <a:rPr lang="en-US"/>
              <a:pPr>
                <a:defRPr/>
              </a:pPr>
              <a:t>9/12/2015</a:t>
            </a:fld>
            <a:endParaRPr lang="en-US" dirty="0"/>
          </a:p>
        </p:txBody>
      </p:sp>
    </p:spTree>
    <p:extLst>
      <p:ext uri="{BB962C8B-B14F-4D97-AF65-F5344CB8AC3E}">
        <p14:creationId xmlns:p14="http://schemas.microsoft.com/office/powerpoint/2010/main" val="2389111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77943"/>
            <a:ext cx="8686800" cy="4987925"/>
          </a:xfrm>
        </p:spPr>
        <p:txBody>
          <a:bodyPr/>
          <a:lstStyle/>
          <a:p>
            <a:pPr lvl="0"/>
            <a:endParaRPr lang="en-US" noProof="0" dirty="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1F13753F-6D10-4782-98E9-956A0008B2C9}" type="slidenum">
              <a:rPr lang="en-US">
                <a:solidFill>
                  <a:srgbClr val="002C77"/>
                </a:solidFill>
              </a:rPr>
              <a:pPr>
                <a:defRPr/>
              </a:pPr>
              <a:t>‹#›</a:t>
            </a:fld>
            <a:endParaRPr lang="en-US" dirty="0">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852A7988-E688-4266-87BF-E890370860E9}" type="datetime1">
              <a:rPr lang="en-US"/>
              <a:pPr>
                <a:defRPr/>
              </a:pPr>
              <a:t>9/12/2015</a:t>
            </a:fld>
            <a:endParaRPr lang="en-US" dirty="0"/>
          </a:p>
        </p:txBody>
      </p:sp>
    </p:spTree>
    <p:extLst>
      <p:ext uri="{BB962C8B-B14F-4D97-AF65-F5344CB8AC3E}">
        <p14:creationId xmlns:p14="http://schemas.microsoft.com/office/powerpoint/2010/main" val="3760100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4" y="2616202"/>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grpSp>
      <p:sp>
        <p:nvSpPr>
          <p:cNvPr id="8194" name="PresentationTitle"/>
          <p:cNvSpPr>
            <a:spLocks noGrp="1" noChangeArrowheads="1"/>
          </p:cNvSpPr>
          <p:nvPr>
            <p:ph type="ctrTitle"/>
            <p:custDataLst>
              <p:tags r:id="rId2"/>
            </p:custDataLst>
          </p:nvPr>
        </p:nvSpPr>
        <p:spPr>
          <a:xfrm>
            <a:off x="896938" y="1243021"/>
            <a:ext cx="8234362" cy="370551"/>
          </a:xfrm>
        </p:spPr>
        <p:txBody>
          <a:bodyPr tIns="0" rIns="0" bIns="0">
            <a:spAutoFit/>
          </a:bodyPr>
          <a:lstStyle>
            <a:lvl1pPr>
              <a:lnSpc>
                <a:spcPct val="86000"/>
              </a:lnSpc>
              <a:defRPr sz="2800"/>
            </a:lvl1pPr>
          </a:lstStyle>
          <a:p>
            <a:pPr lvl="0"/>
            <a:r>
              <a:rPr lang="en-GB"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GB" noProof="0" smtClean="0"/>
              <a:t>Click to edit Master subtitle style</a:t>
            </a:r>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030" y="477901"/>
            <a:ext cx="2860548"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spTree>
    <p:extLst>
      <p:ext uri="{BB962C8B-B14F-4D97-AF65-F5344CB8AC3E}">
        <p14:creationId xmlns:p14="http://schemas.microsoft.com/office/powerpoint/2010/main" val="3115300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80965FB-63B8-4DF1-B8CD-A229080819CB}"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BA24C3AF-F66A-44A0-BA04-383899093452}" type="datetime4">
              <a:rPr lang="en-GB"/>
              <a:pPr/>
              <a:t>12 September 2015</a:t>
            </a:fld>
            <a:endParaRPr lang="en-GB" dirty="0"/>
          </a:p>
        </p:txBody>
      </p:sp>
    </p:spTree>
    <p:extLst>
      <p:ext uri="{BB962C8B-B14F-4D97-AF65-F5344CB8AC3E}">
        <p14:creationId xmlns:p14="http://schemas.microsoft.com/office/powerpoint/2010/main" val="543359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9" y="4406908"/>
            <a:ext cx="8161337"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9" y="2906713"/>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7F82DE-2188-4179-A30D-B85EEADA6040}"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0E436948-DB9E-4ABF-A6F6-8BD8C85D408B}" type="datetime4">
              <a:rPr lang="en-GB"/>
              <a:pPr/>
              <a:t>12 September 2015</a:t>
            </a:fld>
            <a:endParaRPr lang="en-GB" dirty="0"/>
          </a:p>
        </p:txBody>
      </p:sp>
    </p:spTree>
    <p:extLst>
      <p:ext uri="{BB962C8B-B14F-4D97-AF65-F5344CB8AC3E}">
        <p14:creationId xmlns:p14="http://schemas.microsoft.com/office/powerpoint/2010/main" val="1110876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24DC2EA-3A3B-4C24-B1C1-13A8FB1378E0}"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208F02B3-A561-4AFA-9AB0-30EF03062FD4}" type="datetime4">
              <a:rPr lang="en-GB"/>
              <a:pPr/>
              <a:t>12 September 2015</a:t>
            </a:fld>
            <a:endParaRPr lang="en-GB" dirty="0"/>
          </a:p>
        </p:txBody>
      </p:sp>
    </p:spTree>
    <p:extLst>
      <p:ext uri="{BB962C8B-B14F-4D97-AF65-F5344CB8AC3E}">
        <p14:creationId xmlns:p14="http://schemas.microsoft.com/office/powerpoint/2010/main" val="3912375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6"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92"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92"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6392613-CE05-4168-B0D0-918E4A668280}" type="slidenum">
              <a:rPr lang="en-GB">
                <a:solidFill>
                  <a:srgbClr val="002C77"/>
                </a:solidFill>
              </a:rPr>
              <a:pPr/>
              <a:t>‹#›</a:t>
            </a:fld>
            <a:endParaRPr lang="en-GB" dirty="0">
              <a:solidFill>
                <a:srgbClr val="002C77"/>
              </a:solidFill>
            </a:endParaRPr>
          </a:p>
        </p:txBody>
      </p:sp>
      <p:sp>
        <p:nvSpPr>
          <p:cNvPr id="8" name="Date Placeholder 7"/>
          <p:cNvSpPr>
            <a:spLocks noGrp="1"/>
          </p:cNvSpPr>
          <p:nvPr>
            <p:ph type="dt" sz="half" idx="11"/>
          </p:nvPr>
        </p:nvSpPr>
        <p:spPr/>
        <p:txBody>
          <a:bodyPr/>
          <a:lstStyle>
            <a:lvl1pPr>
              <a:defRPr/>
            </a:lvl1pPr>
          </a:lstStyle>
          <a:p>
            <a:fld id="{E323131D-CCB1-4610-9759-74AF2BB64377}" type="datetime4">
              <a:rPr lang="en-GB"/>
              <a:pPr/>
              <a:t>12 September 2015</a:t>
            </a:fld>
            <a:endParaRPr lang="en-GB" dirty="0"/>
          </a:p>
        </p:txBody>
      </p:sp>
    </p:spTree>
    <p:extLst>
      <p:ext uri="{BB962C8B-B14F-4D97-AF65-F5344CB8AC3E}">
        <p14:creationId xmlns:p14="http://schemas.microsoft.com/office/powerpoint/2010/main" val="392583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F2EBA4C-D824-42B4-83BE-30DEF3845CF3}" type="slidenum">
              <a:rPr lang="en-GB">
                <a:solidFill>
                  <a:srgbClr val="002C77"/>
                </a:solidFill>
              </a:rPr>
              <a:pPr/>
              <a:t>‹#›</a:t>
            </a:fld>
            <a:endParaRPr lang="en-GB" dirty="0">
              <a:solidFill>
                <a:srgbClr val="002C77"/>
              </a:solidFill>
            </a:endParaRPr>
          </a:p>
        </p:txBody>
      </p:sp>
      <p:sp>
        <p:nvSpPr>
          <p:cNvPr id="4" name="Date Placeholder 3"/>
          <p:cNvSpPr>
            <a:spLocks noGrp="1"/>
          </p:cNvSpPr>
          <p:nvPr>
            <p:ph type="dt" sz="half" idx="11"/>
          </p:nvPr>
        </p:nvSpPr>
        <p:spPr/>
        <p:txBody>
          <a:bodyPr/>
          <a:lstStyle>
            <a:lvl1pPr>
              <a:defRPr/>
            </a:lvl1pPr>
          </a:lstStyle>
          <a:p>
            <a:fld id="{D5EF501A-8382-4C87-83C7-31599ADC0EB1}" type="datetime4">
              <a:rPr lang="en-GB"/>
              <a:pPr/>
              <a:t>12 September 2015</a:t>
            </a:fld>
            <a:endParaRPr lang="en-GB" dirty="0"/>
          </a:p>
        </p:txBody>
      </p:sp>
    </p:spTree>
    <p:extLst>
      <p:ext uri="{BB962C8B-B14F-4D97-AF65-F5344CB8AC3E}">
        <p14:creationId xmlns:p14="http://schemas.microsoft.com/office/powerpoint/2010/main" val="255682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9" y="4406908"/>
            <a:ext cx="8161337"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9" y="2906722"/>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3AA024B-AF07-4BEB-86C3-C42B65E1F956}"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B4A619F-985A-4205-A8E3-2A9861D595CE}" type="datetime4">
              <a:rPr lang="en-US"/>
              <a:pPr>
                <a:defRPr/>
              </a:pPr>
              <a:t>September 12, 2015</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CA7DCD9-4841-47E3-A09C-5662F2624CD4}" type="slidenum">
              <a:rPr lang="en-GB">
                <a:solidFill>
                  <a:srgbClr val="002C77"/>
                </a:solidFill>
              </a:rPr>
              <a:pPr/>
              <a:t>‹#›</a:t>
            </a:fld>
            <a:endParaRPr lang="en-GB" dirty="0">
              <a:solidFill>
                <a:srgbClr val="002C77"/>
              </a:solidFill>
            </a:endParaRPr>
          </a:p>
        </p:txBody>
      </p:sp>
      <p:sp>
        <p:nvSpPr>
          <p:cNvPr id="3" name="Date Placeholder 2"/>
          <p:cNvSpPr>
            <a:spLocks noGrp="1"/>
          </p:cNvSpPr>
          <p:nvPr>
            <p:ph type="dt" sz="half" idx="11"/>
          </p:nvPr>
        </p:nvSpPr>
        <p:spPr/>
        <p:txBody>
          <a:bodyPr/>
          <a:lstStyle>
            <a:lvl1pPr>
              <a:defRPr/>
            </a:lvl1pPr>
          </a:lstStyle>
          <a:p>
            <a:fld id="{744297D6-5A8A-4AD9-8F6E-A593D7BDF01C}" type="datetime4">
              <a:rPr lang="en-GB"/>
              <a:pPr/>
              <a:t>12 September 2015</a:t>
            </a:fld>
            <a:endParaRPr lang="en-GB" dirty="0"/>
          </a:p>
        </p:txBody>
      </p:sp>
    </p:spTree>
    <p:extLst>
      <p:ext uri="{BB962C8B-B14F-4D97-AF65-F5344CB8AC3E}">
        <p14:creationId xmlns:p14="http://schemas.microsoft.com/office/powerpoint/2010/main" val="2773648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9"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40" y="273052"/>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9" y="1435102"/>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C84376-99C1-451B-83FC-A48E177C7A7D}"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131B11A3-5A3F-4F31-8540-26ED3EA49AB7}" type="datetime4">
              <a:rPr lang="en-GB"/>
              <a:pPr/>
              <a:t>12 September 2015</a:t>
            </a:fld>
            <a:endParaRPr lang="en-GB" dirty="0"/>
          </a:p>
        </p:txBody>
      </p:sp>
    </p:spTree>
    <p:extLst>
      <p:ext uri="{BB962C8B-B14F-4D97-AF65-F5344CB8AC3E}">
        <p14:creationId xmlns:p14="http://schemas.microsoft.com/office/powerpoint/2010/main" val="864833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EE65EA-5E3B-4428-B6C4-32443D93741F}"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BF7D61C3-48AA-4F4D-9F54-BC0BAABD2D39}" type="datetime4">
              <a:rPr lang="en-GB"/>
              <a:pPr/>
              <a:t>12 September 2015</a:t>
            </a:fld>
            <a:endParaRPr lang="en-GB" dirty="0"/>
          </a:p>
        </p:txBody>
      </p:sp>
    </p:spTree>
    <p:extLst>
      <p:ext uri="{BB962C8B-B14F-4D97-AF65-F5344CB8AC3E}">
        <p14:creationId xmlns:p14="http://schemas.microsoft.com/office/powerpoint/2010/main" val="3119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2A008EA-216D-4143-8382-5CC62100BD29}"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95289796-9927-4A3A-B3D9-83312D7E5565}" type="datetime4">
              <a:rPr lang="en-GB"/>
              <a:pPr/>
              <a:t>12 September 2015</a:t>
            </a:fld>
            <a:endParaRPr lang="en-GB" dirty="0"/>
          </a:p>
        </p:txBody>
      </p:sp>
    </p:spTree>
    <p:extLst>
      <p:ext uri="{BB962C8B-B14F-4D97-AF65-F5344CB8AC3E}">
        <p14:creationId xmlns:p14="http://schemas.microsoft.com/office/powerpoint/2010/main" val="2578872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2"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EE533F2-30F3-454D-A0DA-674EBD75D6AA}"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28F80B20-945C-425E-B25B-0A462705855C}" type="datetime4">
              <a:rPr lang="en-GB"/>
              <a:pPr/>
              <a:t>12 September 2015</a:t>
            </a:fld>
            <a:endParaRPr lang="en-GB" dirty="0"/>
          </a:p>
        </p:txBody>
      </p:sp>
    </p:spTree>
    <p:extLst>
      <p:ext uri="{BB962C8B-B14F-4D97-AF65-F5344CB8AC3E}">
        <p14:creationId xmlns:p14="http://schemas.microsoft.com/office/powerpoint/2010/main" val="1657705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77943"/>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43"/>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AF0443A-081C-44F9-B090-0F559D15F659}" type="slidenum">
              <a:rPr lang="en-US">
                <a:solidFill>
                  <a:srgbClr val="002C77"/>
                </a:solidFill>
              </a:rPr>
              <a:pPr>
                <a:defRPr/>
              </a:pPr>
              <a:t>‹#›</a:t>
            </a:fld>
            <a:endParaRPr lang="en-US" dirty="0">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E082D43E-7551-4D3E-A64B-7590FF383744}" type="datetime4">
              <a:rPr lang="en-US" smtClean="0"/>
              <a:pPr>
                <a:defRPr/>
              </a:pPr>
              <a:t>September 12, 2015</a:t>
            </a:fld>
            <a:endParaRPr lang="en-US" dirty="0"/>
          </a:p>
        </p:txBody>
      </p:sp>
    </p:spTree>
    <p:extLst>
      <p:ext uri="{BB962C8B-B14F-4D97-AF65-F5344CB8AC3E}">
        <p14:creationId xmlns:p14="http://schemas.microsoft.com/office/powerpoint/2010/main" val="1257059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4" y="2616202"/>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grpSp>
      <p:sp>
        <p:nvSpPr>
          <p:cNvPr id="8194" name="PresentationTitle"/>
          <p:cNvSpPr>
            <a:spLocks noGrp="1" noChangeArrowheads="1"/>
          </p:cNvSpPr>
          <p:nvPr>
            <p:ph type="ctrTitle"/>
            <p:custDataLst>
              <p:tags r:id="rId2"/>
            </p:custDataLst>
          </p:nvPr>
        </p:nvSpPr>
        <p:spPr>
          <a:xfrm>
            <a:off x="896938" y="1243021"/>
            <a:ext cx="8234362" cy="370551"/>
          </a:xfrm>
        </p:spPr>
        <p:txBody>
          <a:bodyPr tIns="0" rIns="0" bIns="0">
            <a:spAutoFit/>
          </a:bodyPr>
          <a:lstStyle>
            <a:lvl1pPr>
              <a:lnSpc>
                <a:spcPct val="86000"/>
              </a:lnSpc>
              <a:defRPr sz="2800"/>
            </a:lvl1pPr>
          </a:lstStyle>
          <a:p>
            <a:pPr lvl="0"/>
            <a:r>
              <a:rPr lang="en-GB"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GB" noProof="0" smtClean="0"/>
              <a:t>Click to edit Master subtitle style</a:t>
            </a:r>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030" y="477901"/>
            <a:ext cx="2860548"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spTree>
    <p:extLst>
      <p:ext uri="{BB962C8B-B14F-4D97-AF65-F5344CB8AC3E}">
        <p14:creationId xmlns:p14="http://schemas.microsoft.com/office/powerpoint/2010/main" val="1162846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80965FB-63B8-4DF1-B8CD-A229080819CB}"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BA24C3AF-F66A-44A0-BA04-383899093452}" type="datetime4">
              <a:rPr lang="en-GB"/>
              <a:pPr/>
              <a:t>12 September 2015</a:t>
            </a:fld>
            <a:endParaRPr lang="en-GB" dirty="0"/>
          </a:p>
        </p:txBody>
      </p:sp>
    </p:spTree>
    <p:extLst>
      <p:ext uri="{BB962C8B-B14F-4D97-AF65-F5344CB8AC3E}">
        <p14:creationId xmlns:p14="http://schemas.microsoft.com/office/powerpoint/2010/main" val="1332571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9" y="4406908"/>
            <a:ext cx="8161337"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9" y="2906713"/>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7F82DE-2188-4179-A30D-B85EEADA6040}"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0E436948-DB9E-4ABF-A6F6-8BD8C85D408B}" type="datetime4">
              <a:rPr lang="en-GB"/>
              <a:pPr/>
              <a:t>12 September 2015</a:t>
            </a:fld>
            <a:endParaRPr lang="en-GB" dirty="0"/>
          </a:p>
        </p:txBody>
      </p:sp>
    </p:spTree>
    <p:extLst>
      <p:ext uri="{BB962C8B-B14F-4D97-AF65-F5344CB8AC3E}">
        <p14:creationId xmlns:p14="http://schemas.microsoft.com/office/powerpoint/2010/main" val="1484419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24DC2EA-3A3B-4C24-B1C1-13A8FB1378E0}"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208F02B3-A561-4AFA-9AB0-30EF03062FD4}" type="datetime4">
              <a:rPr lang="en-GB"/>
              <a:pPr/>
              <a:t>12 September 2015</a:t>
            </a:fld>
            <a:endParaRPr lang="en-GB" dirty="0"/>
          </a:p>
        </p:txBody>
      </p:sp>
    </p:spTree>
    <p:extLst>
      <p:ext uri="{BB962C8B-B14F-4D97-AF65-F5344CB8AC3E}">
        <p14:creationId xmlns:p14="http://schemas.microsoft.com/office/powerpoint/2010/main" val="369284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BAB2915E-054F-4816-9EB3-10E7E456F73C}"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4B42D127-9FBE-4C01-AF94-48B0A10AEF54}" type="datetime4">
              <a:rPr lang="en-US"/>
              <a:pPr>
                <a:defRPr/>
              </a:pPr>
              <a:t>September 12, 2015</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6"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92"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92"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6392613-CE05-4168-B0D0-918E4A668280}" type="slidenum">
              <a:rPr lang="en-GB">
                <a:solidFill>
                  <a:srgbClr val="002C77"/>
                </a:solidFill>
              </a:rPr>
              <a:pPr/>
              <a:t>‹#›</a:t>
            </a:fld>
            <a:endParaRPr lang="en-GB" dirty="0">
              <a:solidFill>
                <a:srgbClr val="002C77"/>
              </a:solidFill>
            </a:endParaRPr>
          </a:p>
        </p:txBody>
      </p:sp>
      <p:sp>
        <p:nvSpPr>
          <p:cNvPr id="8" name="Date Placeholder 7"/>
          <p:cNvSpPr>
            <a:spLocks noGrp="1"/>
          </p:cNvSpPr>
          <p:nvPr>
            <p:ph type="dt" sz="half" idx="11"/>
          </p:nvPr>
        </p:nvSpPr>
        <p:spPr/>
        <p:txBody>
          <a:bodyPr/>
          <a:lstStyle>
            <a:lvl1pPr>
              <a:defRPr/>
            </a:lvl1pPr>
          </a:lstStyle>
          <a:p>
            <a:fld id="{E323131D-CCB1-4610-9759-74AF2BB64377}" type="datetime4">
              <a:rPr lang="en-GB"/>
              <a:pPr/>
              <a:t>12 September 2015</a:t>
            </a:fld>
            <a:endParaRPr lang="en-GB" dirty="0"/>
          </a:p>
        </p:txBody>
      </p:sp>
    </p:spTree>
    <p:extLst>
      <p:ext uri="{BB962C8B-B14F-4D97-AF65-F5344CB8AC3E}">
        <p14:creationId xmlns:p14="http://schemas.microsoft.com/office/powerpoint/2010/main" val="2542695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F2EBA4C-D824-42B4-83BE-30DEF3845CF3}" type="slidenum">
              <a:rPr lang="en-GB">
                <a:solidFill>
                  <a:srgbClr val="002C77"/>
                </a:solidFill>
              </a:rPr>
              <a:pPr/>
              <a:t>‹#›</a:t>
            </a:fld>
            <a:endParaRPr lang="en-GB" dirty="0">
              <a:solidFill>
                <a:srgbClr val="002C77"/>
              </a:solidFill>
            </a:endParaRPr>
          </a:p>
        </p:txBody>
      </p:sp>
      <p:sp>
        <p:nvSpPr>
          <p:cNvPr id="4" name="Date Placeholder 3"/>
          <p:cNvSpPr>
            <a:spLocks noGrp="1"/>
          </p:cNvSpPr>
          <p:nvPr>
            <p:ph type="dt" sz="half" idx="11"/>
          </p:nvPr>
        </p:nvSpPr>
        <p:spPr/>
        <p:txBody>
          <a:bodyPr/>
          <a:lstStyle>
            <a:lvl1pPr>
              <a:defRPr/>
            </a:lvl1pPr>
          </a:lstStyle>
          <a:p>
            <a:fld id="{D5EF501A-8382-4C87-83C7-31599ADC0EB1}" type="datetime4">
              <a:rPr lang="en-GB"/>
              <a:pPr/>
              <a:t>12 September 2015</a:t>
            </a:fld>
            <a:endParaRPr lang="en-GB" dirty="0"/>
          </a:p>
        </p:txBody>
      </p:sp>
    </p:spTree>
    <p:extLst>
      <p:ext uri="{BB962C8B-B14F-4D97-AF65-F5344CB8AC3E}">
        <p14:creationId xmlns:p14="http://schemas.microsoft.com/office/powerpoint/2010/main" val="1509548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CA7DCD9-4841-47E3-A09C-5662F2624CD4}" type="slidenum">
              <a:rPr lang="en-GB">
                <a:solidFill>
                  <a:srgbClr val="002C77"/>
                </a:solidFill>
              </a:rPr>
              <a:pPr/>
              <a:t>‹#›</a:t>
            </a:fld>
            <a:endParaRPr lang="en-GB" dirty="0">
              <a:solidFill>
                <a:srgbClr val="002C77"/>
              </a:solidFill>
            </a:endParaRPr>
          </a:p>
        </p:txBody>
      </p:sp>
      <p:sp>
        <p:nvSpPr>
          <p:cNvPr id="3" name="Date Placeholder 2"/>
          <p:cNvSpPr>
            <a:spLocks noGrp="1"/>
          </p:cNvSpPr>
          <p:nvPr>
            <p:ph type="dt" sz="half" idx="11"/>
          </p:nvPr>
        </p:nvSpPr>
        <p:spPr/>
        <p:txBody>
          <a:bodyPr/>
          <a:lstStyle>
            <a:lvl1pPr>
              <a:defRPr/>
            </a:lvl1pPr>
          </a:lstStyle>
          <a:p>
            <a:fld id="{744297D6-5A8A-4AD9-8F6E-A593D7BDF01C}" type="datetime4">
              <a:rPr lang="en-GB"/>
              <a:pPr/>
              <a:t>12 September 2015</a:t>
            </a:fld>
            <a:endParaRPr lang="en-GB" dirty="0"/>
          </a:p>
        </p:txBody>
      </p:sp>
    </p:spTree>
    <p:extLst>
      <p:ext uri="{BB962C8B-B14F-4D97-AF65-F5344CB8AC3E}">
        <p14:creationId xmlns:p14="http://schemas.microsoft.com/office/powerpoint/2010/main" val="2420887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9"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40" y="273052"/>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9" y="1435102"/>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C84376-99C1-451B-83FC-A48E177C7A7D}"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131B11A3-5A3F-4F31-8540-26ED3EA49AB7}" type="datetime4">
              <a:rPr lang="en-GB"/>
              <a:pPr/>
              <a:t>12 September 2015</a:t>
            </a:fld>
            <a:endParaRPr lang="en-GB" dirty="0"/>
          </a:p>
        </p:txBody>
      </p:sp>
    </p:spTree>
    <p:extLst>
      <p:ext uri="{BB962C8B-B14F-4D97-AF65-F5344CB8AC3E}">
        <p14:creationId xmlns:p14="http://schemas.microsoft.com/office/powerpoint/2010/main" val="2903445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EE65EA-5E3B-4428-B6C4-32443D93741F}"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BF7D61C3-48AA-4F4D-9F54-BC0BAABD2D39}" type="datetime4">
              <a:rPr lang="en-GB"/>
              <a:pPr/>
              <a:t>12 September 2015</a:t>
            </a:fld>
            <a:endParaRPr lang="en-GB" dirty="0"/>
          </a:p>
        </p:txBody>
      </p:sp>
    </p:spTree>
    <p:extLst>
      <p:ext uri="{BB962C8B-B14F-4D97-AF65-F5344CB8AC3E}">
        <p14:creationId xmlns:p14="http://schemas.microsoft.com/office/powerpoint/2010/main" val="3582076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2A008EA-216D-4143-8382-5CC62100BD29}"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95289796-9927-4A3A-B3D9-83312D7E5565}" type="datetime4">
              <a:rPr lang="en-GB"/>
              <a:pPr/>
              <a:t>12 September 2015</a:t>
            </a:fld>
            <a:endParaRPr lang="en-GB" dirty="0"/>
          </a:p>
        </p:txBody>
      </p:sp>
    </p:spTree>
    <p:extLst>
      <p:ext uri="{BB962C8B-B14F-4D97-AF65-F5344CB8AC3E}">
        <p14:creationId xmlns:p14="http://schemas.microsoft.com/office/powerpoint/2010/main" val="1383473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2"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EE533F2-30F3-454D-A0DA-674EBD75D6AA}"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28F80B20-945C-425E-B25B-0A462705855C}" type="datetime4">
              <a:rPr lang="en-GB"/>
              <a:pPr/>
              <a:t>12 September 2015</a:t>
            </a:fld>
            <a:endParaRPr lang="en-GB" dirty="0"/>
          </a:p>
        </p:txBody>
      </p:sp>
    </p:spTree>
    <p:extLst>
      <p:ext uri="{BB962C8B-B14F-4D97-AF65-F5344CB8AC3E}">
        <p14:creationId xmlns:p14="http://schemas.microsoft.com/office/powerpoint/2010/main" val="3557903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77943"/>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43"/>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AF0443A-081C-44F9-B090-0F559D15F659}" type="slidenum">
              <a:rPr lang="en-US">
                <a:solidFill>
                  <a:srgbClr val="002C77"/>
                </a:solidFill>
              </a:rPr>
              <a:pPr>
                <a:defRPr/>
              </a:pPr>
              <a:t>‹#›</a:t>
            </a:fld>
            <a:endParaRPr lang="en-US" dirty="0">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E082D43E-7551-4D3E-A64B-7590FF383744}" type="datetime4">
              <a:rPr lang="en-US" smtClean="0"/>
              <a:pPr>
                <a:defRPr/>
              </a:pPr>
              <a:t>September 12, 2015</a:t>
            </a:fld>
            <a:endParaRPr lang="en-US" dirty="0"/>
          </a:p>
        </p:txBody>
      </p:sp>
    </p:spTree>
    <p:extLst>
      <p:ext uri="{BB962C8B-B14F-4D97-AF65-F5344CB8AC3E}">
        <p14:creationId xmlns:p14="http://schemas.microsoft.com/office/powerpoint/2010/main" val="1879210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4" y="2616202"/>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grpSp>
      <p:sp>
        <p:nvSpPr>
          <p:cNvPr id="8194" name="PresentationTitle"/>
          <p:cNvSpPr>
            <a:spLocks noGrp="1" noChangeArrowheads="1"/>
          </p:cNvSpPr>
          <p:nvPr>
            <p:ph type="ctrTitle"/>
            <p:custDataLst>
              <p:tags r:id="rId2"/>
            </p:custDataLst>
          </p:nvPr>
        </p:nvSpPr>
        <p:spPr>
          <a:xfrm>
            <a:off x="896938" y="1243021"/>
            <a:ext cx="8234362" cy="370551"/>
          </a:xfrm>
        </p:spPr>
        <p:txBody>
          <a:bodyPr tIns="0" rIns="0" bIns="0">
            <a:spAutoFit/>
          </a:bodyPr>
          <a:lstStyle>
            <a:lvl1pPr>
              <a:lnSpc>
                <a:spcPct val="86000"/>
              </a:lnSpc>
              <a:defRPr sz="2800"/>
            </a:lvl1pPr>
          </a:lstStyle>
          <a:p>
            <a:pPr lvl="0"/>
            <a:r>
              <a:rPr lang="en-GB"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GB" noProof="0" smtClean="0"/>
              <a:t>Click to edit Master subtitle style</a:t>
            </a:r>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030" y="477901"/>
            <a:ext cx="2860548"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spTree>
    <p:extLst>
      <p:ext uri="{BB962C8B-B14F-4D97-AF65-F5344CB8AC3E}">
        <p14:creationId xmlns:p14="http://schemas.microsoft.com/office/powerpoint/2010/main" val="418356355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80965FB-63B8-4DF1-B8CD-A229080819CB}"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BA24C3AF-F66A-44A0-BA04-383899093452}" type="datetime4">
              <a:rPr lang="en-GB"/>
              <a:pPr/>
              <a:t>12 September 2015</a:t>
            </a:fld>
            <a:endParaRPr lang="en-GB" dirty="0"/>
          </a:p>
        </p:txBody>
      </p:sp>
    </p:spTree>
    <p:extLst>
      <p:ext uri="{BB962C8B-B14F-4D97-AF65-F5344CB8AC3E}">
        <p14:creationId xmlns:p14="http://schemas.microsoft.com/office/powerpoint/2010/main" val="13742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30" y="274639"/>
            <a:ext cx="8643937"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4"/>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4"/>
            <a:ext cx="42449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F273F77D-73E2-4D45-8A99-A37FFE2E6E0D}" type="slidenum">
              <a:rPr lang="en-US"/>
              <a:pPr>
                <a:defRPr/>
              </a:pPr>
              <a:t>‹#›</a:t>
            </a:fld>
            <a:endParaRPr lang="en-US" dirty="0"/>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454D95A1-A7B2-4C58-96E3-8A880B60C8A7}" type="datetime4">
              <a:rPr lang="en-US"/>
              <a:pPr>
                <a:defRPr/>
              </a:pPr>
              <a:t>September 12, 2015</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9" y="4406908"/>
            <a:ext cx="8161337"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9" y="2906713"/>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7F82DE-2188-4179-A30D-B85EEADA6040}"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0E436948-DB9E-4ABF-A6F6-8BD8C85D408B}" type="datetime4">
              <a:rPr lang="en-GB"/>
              <a:pPr/>
              <a:t>12 September 2015</a:t>
            </a:fld>
            <a:endParaRPr lang="en-GB" dirty="0"/>
          </a:p>
        </p:txBody>
      </p:sp>
    </p:spTree>
    <p:extLst>
      <p:ext uri="{BB962C8B-B14F-4D97-AF65-F5344CB8AC3E}">
        <p14:creationId xmlns:p14="http://schemas.microsoft.com/office/powerpoint/2010/main" val="1443318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43"/>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24DC2EA-3A3B-4C24-B1C1-13A8FB1378E0}"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208F02B3-A561-4AFA-9AB0-30EF03062FD4}" type="datetime4">
              <a:rPr lang="en-GB"/>
              <a:pPr/>
              <a:t>12 September 2015</a:t>
            </a:fld>
            <a:endParaRPr lang="en-GB" dirty="0"/>
          </a:p>
        </p:txBody>
      </p:sp>
    </p:spTree>
    <p:extLst>
      <p:ext uri="{BB962C8B-B14F-4D97-AF65-F5344CB8AC3E}">
        <p14:creationId xmlns:p14="http://schemas.microsoft.com/office/powerpoint/2010/main" val="2528036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6"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92"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92"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6392613-CE05-4168-B0D0-918E4A668280}" type="slidenum">
              <a:rPr lang="en-GB">
                <a:solidFill>
                  <a:srgbClr val="002C77"/>
                </a:solidFill>
              </a:rPr>
              <a:pPr/>
              <a:t>‹#›</a:t>
            </a:fld>
            <a:endParaRPr lang="en-GB" dirty="0">
              <a:solidFill>
                <a:srgbClr val="002C77"/>
              </a:solidFill>
            </a:endParaRPr>
          </a:p>
        </p:txBody>
      </p:sp>
      <p:sp>
        <p:nvSpPr>
          <p:cNvPr id="8" name="Date Placeholder 7"/>
          <p:cNvSpPr>
            <a:spLocks noGrp="1"/>
          </p:cNvSpPr>
          <p:nvPr>
            <p:ph type="dt" sz="half" idx="11"/>
          </p:nvPr>
        </p:nvSpPr>
        <p:spPr/>
        <p:txBody>
          <a:bodyPr/>
          <a:lstStyle>
            <a:lvl1pPr>
              <a:defRPr/>
            </a:lvl1pPr>
          </a:lstStyle>
          <a:p>
            <a:fld id="{E323131D-CCB1-4610-9759-74AF2BB64377}" type="datetime4">
              <a:rPr lang="en-GB"/>
              <a:pPr/>
              <a:t>12 September 2015</a:t>
            </a:fld>
            <a:endParaRPr lang="en-GB" dirty="0"/>
          </a:p>
        </p:txBody>
      </p:sp>
    </p:spTree>
    <p:extLst>
      <p:ext uri="{BB962C8B-B14F-4D97-AF65-F5344CB8AC3E}">
        <p14:creationId xmlns:p14="http://schemas.microsoft.com/office/powerpoint/2010/main" val="733014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F2EBA4C-D824-42B4-83BE-30DEF3845CF3}" type="slidenum">
              <a:rPr lang="en-GB">
                <a:solidFill>
                  <a:srgbClr val="002C77"/>
                </a:solidFill>
              </a:rPr>
              <a:pPr/>
              <a:t>‹#›</a:t>
            </a:fld>
            <a:endParaRPr lang="en-GB" dirty="0">
              <a:solidFill>
                <a:srgbClr val="002C77"/>
              </a:solidFill>
            </a:endParaRPr>
          </a:p>
        </p:txBody>
      </p:sp>
      <p:sp>
        <p:nvSpPr>
          <p:cNvPr id="4" name="Date Placeholder 3"/>
          <p:cNvSpPr>
            <a:spLocks noGrp="1"/>
          </p:cNvSpPr>
          <p:nvPr>
            <p:ph type="dt" sz="half" idx="11"/>
          </p:nvPr>
        </p:nvSpPr>
        <p:spPr/>
        <p:txBody>
          <a:bodyPr/>
          <a:lstStyle>
            <a:lvl1pPr>
              <a:defRPr/>
            </a:lvl1pPr>
          </a:lstStyle>
          <a:p>
            <a:fld id="{D5EF501A-8382-4C87-83C7-31599ADC0EB1}" type="datetime4">
              <a:rPr lang="en-GB"/>
              <a:pPr/>
              <a:t>12 September 2015</a:t>
            </a:fld>
            <a:endParaRPr lang="en-GB" dirty="0"/>
          </a:p>
        </p:txBody>
      </p:sp>
    </p:spTree>
    <p:extLst>
      <p:ext uri="{BB962C8B-B14F-4D97-AF65-F5344CB8AC3E}">
        <p14:creationId xmlns:p14="http://schemas.microsoft.com/office/powerpoint/2010/main" val="409052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CA7DCD9-4841-47E3-A09C-5662F2624CD4}" type="slidenum">
              <a:rPr lang="en-GB">
                <a:solidFill>
                  <a:srgbClr val="002C77"/>
                </a:solidFill>
              </a:rPr>
              <a:pPr/>
              <a:t>‹#›</a:t>
            </a:fld>
            <a:endParaRPr lang="en-GB" dirty="0">
              <a:solidFill>
                <a:srgbClr val="002C77"/>
              </a:solidFill>
            </a:endParaRPr>
          </a:p>
        </p:txBody>
      </p:sp>
      <p:sp>
        <p:nvSpPr>
          <p:cNvPr id="3" name="Date Placeholder 2"/>
          <p:cNvSpPr>
            <a:spLocks noGrp="1"/>
          </p:cNvSpPr>
          <p:nvPr>
            <p:ph type="dt" sz="half" idx="11"/>
          </p:nvPr>
        </p:nvSpPr>
        <p:spPr/>
        <p:txBody>
          <a:bodyPr/>
          <a:lstStyle>
            <a:lvl1pPr>
              <a:defRPr/>
            </a:lvl1pPr>
          </a:lstStyle>
          <a:p>
            <a:fld id="{744297D6-5A8A-4AD9-8F6E-A593D7BDF01C}" type="datetime4">
              <a:rPr lang="en-GB"/>
              <a:pPr/>
              <a:t>12 September 2015</a:t>
            </a:fld>
            <a:endParaRPr lang="en-GB" dirty="0"/>
          </a:p>
        </p:txBody>
      </p:sp>
    </p:spTree>
    <p:extLst>
      <p:ext uri="{BB962C8B-B14F-4D97-AF65-F5344CB8AC3E}">
        <p14:creationId xmlns:p14="http://schemas.microsoft.com/office/powerpoint/2010/main" val="23804733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9"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40" y="273052"/>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9" y="1435102"/>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C84376-99C1-451B-83FC-A48E177C7A7D}"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131B11A3-5A3F-4F31-8540-26ED3EA49AB7}" type="datetime4">
              <a:rPr lang="en-GB"/>
              <a:pPr/>
              <a:t>12 September 2015</a:t>
            </a:fld>
            <a:endParaRPr lang="en-GB" dirty="0"/>
          </a:p>
        </p:txBody>
      </p:sp>
    </p:spTree>
    <p:extLst>
      <p:ext uri="{BB962C8B-B14F-4D97-AF65-F5344CB8AC3E}">
        <p14:creationId xmlns:p14="http://schemas.microsoft.com/office/powerpoint/2010/main" val="24662337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EE65EA-5E3B-4428-B6C4-32443D93741F}"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BF7D61C3-48AA-4F4D-9F54-BC0BAABD2D39}" type="datetime4">
              <a:rPr lang="en-GB"/>
              <a:pPr/>
              <a:t>12 September 2015</a:t>
            </a:fld>
            <a:endParaRPr lang="en-GB" dirty="0"/>
          </a:p>
        </p:txBody>
      </p:sp>
    </p:spTree>
    <p:extLst>
      <p:ext uri="{BB962C8B-B14F-4D97-AF65-F5344CB8AC3E}">
        <p14:creationId xmlns:p14="http://schemas.microsoft.com/office/powerpoint/2010/main" val="1828464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2A008EA-216D-4143-8382-5CC62100BD29}"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95289796-9927-4A3A-B3D9-83312D7E5565}" type="datetime4">
              <a:rPr lang="en-GB"/>
              <a:pPr/>
              <a:t>12 September 2015</a:t>
            </a:fld>
            <a:endParaRPr lang="en-GB" dirty="0"/>
          </a:p>
        </p:txBody>
      </p:sp>
    </p:spTree>
    <p:extLst>
      <p:ext uri="{BB962C8B-B14F-4D97-AF65-F5344CB8AC3E}">
        <p14:creationId xmlns:p14="http://schemas.microsoft.com/office/powerpoint/2010/main" val="3878577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2"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EE533F2-30F3-454D-A0DA-674EBD75D6AA}"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28F80B20-945C-425E-B25B-0A462705855C}" type="datetime4">
              <a:rPr lang="en-GB"/>
              <a:pPr/>
              <a:t>12 September 2015</a:t>
            </a:fld>
            <a:endParaRPr lang="en-GB" dirty="0"/>
          </a:p>
        </p:txBody>
      </p:sp>
    </p:spTree>
    <p:extLst>
      <p:ext uri="{BB962C8B-B14F-4D97-AF65-F5344CB8AC3E}">
        <p14:creationId xmlns:p14="http://schemas.microsoft.com/office/powerpoint/2010/main" val="3558128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82588"/>
            <a:ext cx="8686800" cy="690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77943"/>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43"/>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2AF0443A-081C-44F9-B090-0F559D15F659}" type="slidenum">
              <a:rPr lang="en-US">
                <a:solidFill>
                  <a:srgbClr val="002C77"/>
                </a:solidFill>
              </a:rPr>
              <a:pPr>
                <a:defRPr/>
              </a:pPr>
              <a:t>‹#›</a:t>
            </a:fld>
            <a:endParaRPr lang="en-US" dirty="0">
              <a:solidFill>
                <a:srgbClr val="002C77"/>
              </a:solidFill>
            </a:endParaRPr>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E082D43E-7551-4D3E-A64B-7590FF383744}" type="datetime4">
              <a:rPr lang="en-US" smtClean="0"/>
              <a:pPr>
                <a:defRPr/>
              </a:pPr>
              <a:t>September 12, 2015</a:t>
            </a:fld>
            <a:endParaRPr lang="en-US" dirty="0"/>
          </a:p>
        </p:txBody>
      </p:sp>
    </p:spTree>
    <p:extLst>
      <p:ext uri="{BB962C8B-B14F-4D97-AF65-F5344CB8AC3E}">
        <p14:creationId xmlns:p14="http://schemas.microsoft.com/office/powerpoint/2010/main" val="122033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B57E3407-FC33-480C-BDD7-99C149A86B6A}" type="slidenum">
              <a:rPr lang="en-US"/>
              <a:pPr>
                <a:defRPr/>
              </a:pPr>
              <a:t>‹#›</a:t>
            </a:fld>
            <a:endParaRPr lang="en-US" dirty="0"/>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487CA03C-4376-4FD4-B509-BFFAA0A7B35E}" type="datetime4">
              <a:rPr lang="en-US"/>
              <a:pPr>
                <a:defRPr/>
              </a:pPr>
              <a:t>September 12, 2015</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MC_CoverShape"/>
          <p:cNvGrpSpPr>
            <a:grpSpLocks/>
          </p:cNvGrpSpPr>
          <p:nvPr userDrawn="1">
            <p:custDataLst>
              <p:tags r:id="rId1"/>
            </p:custDataLst>
          </p:nvPr>
        </p:nvGrpSpPr>
        <p:grpSpPr bwMode="auto">
          <a:xfrm>
            <a:off x="0" y="2616200"/>
            <a:ext cx="9601200" cy="3657600"/>
            <a:chOff x="0" y="1648"/>
            <a:chExt cx="6048" cy="2304"/>
          </a:xfrm>
        </p:grpSpPr>
        <p:sp>
          <p:nvSpPr>
            <p:cNvPr id="5" name="Freeform 203"/>
            <p:cNvSpPr>
              <a:spLocks/>
            </p:cNvSpPr>
            <p:nvPr userDrawn="1"/>
          </p:nvSpPr>
          <p:spPr bwMode="gray">
            <a:xfrm>
              <a:off x="0" y="1648"/>
              <a:ext cx="576" cy="2304"/>
            </a:xfrm>
            <a:custGeom>
              <a:avLst/>
              <a:gdLst>
                <a:gd name="T0" fmla="*/ 0 w 576"/>
                <a:gd name="T1" fmla="*/ 0 h 2304"/>
                <a:gd name="T2" fmla="*/ 576 w 576"/>
                <a:gd name="T3" fmla="*/ 0 h 2304"/>
                <a:gd name="T4" fmla="*/ 448 w 576"/>
                <a:gd name="T5" fmla="*/ 2304 h 2304"/>
                <a:gd name="T6" fmla="*/ 0 w 576"/>
                <a:gd name="T7" fmla="*/ 2304 h 2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2304">
                  <a:moveTo>
                    <a:pt x="0" y="0"/>
                  </a:moveTo>
                  <a:lnTo>
                    <a:pt x="576" y="0"/>
                  </a:lnTo>
                  <a:lnTo>
                    <a:pt x="448" y="2304"/>
                  </a:lnTo>
                  <a:lnTo>
                    <a:pt x="0" y="2304"/>
                  </a:lnTo>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6" name="Freeform 204"/>
            <p:cNvSpPr>
              <a:spLocks/>
            </p:cNvSpPr>
            <p:nvPr userDrawn="1"/>
          </p:nvSpPr>
          <p:spPr bwMode="gray">
            <a:xfrm>
              <a:off x="288" y="1648"/>
              <a:ext cx="5632" cy="2304"/>
            </a:xfrm>
            <a:custGeom>
              <a:avLst/>
              <a:gdLst>
                <a:gd name="T0" fmla="*/ 0 w 5632"/>
                <a:gd name="T1" fmla="*/ 2304 h 2304"/>
                <a:gd name="T2" fmla="*/ 288 w 5632"/>
                <a:gd name="T3" fmla="*/ 0 h 2304"/>
                <a:gd name="T4" fmla="*/ 5632 w 5632"/>
                <a:gd name="T5" fmla="*/ 2304 h 2304"/>
                <a:gd name="T6" fmla="*/ 0 60000 65536"/>
                <a:gd name="T7" fmla="*/ 0 60000 65536"/>
                <a:gd name="T8" fmla="*/ 0 60000 65536"/>
              </a:gdLst>
              <a:ahLst/>
              <a:cxnLst>
                <a:cxn ang="T6">
                  <a:pos x="T0" y="T1"/>
                </a:cxn>
                <a:cxn ang="T7">
                  <a:pos x="T2" y="T3"/>
                </a:cxn>
                <a:cxn ang="T8">
                  <a:pos x="T4" y="T5"/>
                </a:cxn>
              </a:cxnLst>
              <a:rect l="0" t="0" r="r" b="b"/>
              <a:pathLst>
                <a:path w="5632" h="2304">
                  <a:moveTo>
                    <a:pt x="0" y="2304"/>
                  </a:moveTo>
                  <a:lnTo>
                    <a:pt x="288" y="0"/>
                  </a:lnTo>
                  <a:lnTo>
                    <a:pt x="5632" y="2304"/>
                  </a:lnTo>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7" name="Freeform 205"/>
            <p:cNvSpPr>
              <a:spLocks/>
            </p:cNvSpPr>
            <p:nvPr userDrawn="1"/>
          </p:nvSpPr>
          <p:spPr bwMode="gray">
            <a:xfrm>
              <a:off x="576" y="1648"/>
              <a:ext cx="5472" cy="2304"/>
            </a:xfrm>
            <a:custGeom>
              <a:avLst/>
              <a:gdLst>
                <a:gd name="T0" fmla="*/ 5184 w 5472"/>
                <a:gd name="T1" fmla="*/ 2304 h 2304"/>
                <a:gd name="T2" fmla="*/ 0 w 5472"/>
                <a:gd name="T3" fmla="*/ 0 h 2304"/>
                <a:gd name="T4" fmla="*/ 5472 w 5472"/>
                <a:gd name="T5" fmla="*/ 864 h 2304"/>
                <a:gd name="T6" fmla="*/ 5472 w 5472"/>
                <a:gd name="T7" fmla="*/ 2304 h 2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72" h="2304">
                  <a:moveTo>
                    <a:pt x="5184" y="2304"/>
                  </a:moveTo>
                  <a:lnTo>
                    <a:pt x="0" y="0"/>
                  </a:lnTo>
                  <a:lnTo>
                    <a:pt x="5472" y="864"/>
                  </a:lnTo>
                  <a:lnTo>
                    <a:pt x="5472" y="2304"/>
                  </a:lnTo>
                </a:path>
              </a:pathLst>
            </a:custGeom>
            <a:solidFill>
              <a:schemeClr val="accent1"/>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grpSp>
      <p:pic>
        <p:nvPicPr>
          <p:cNvPr id="8" name="Picture 207" descr="MMC_PFC_Blue"/>
          <p:cNvPicPr>
            <a:picLocks noChangeAspect="1" noChangeArrowheads="1"/>
          </p:cNvPicPr>
          <p:nvPr userDrawn="1"/>
        </p:nvPicPr>
        <p:blipFill>
          <a:blip r:embed="rId3"/>
          <a:srcRect/>
          <a:stretch>
            <a:fillRect/>
          </a:stretch>
        </p:blipFill>
        <p:spPr bwMode="gray">
          <a:xfrm>
            <a:off x="636594" y="396282"/>
            <a:ext cx="2333625" cy="331787"/>
          </a:xfrm>
          <a:prstGeom prst="rect">
            <a:avLst/>
          </a:prstGeom>
          <a:noFill/>
          <a:ln w="9525">
            <a:noFill/>
            <a:miter lim="800000"/>
            <a:headEnd/>
            <a:tailEnd/>
          </a:ln>
        </p:spPr>
      </p:pic>
      <p:pic>
        <p:nvPicPr>
          <p:cNvPr id="9" name="Picture 208" descr="ALL_PEND_Blue"/>
          <p:cNvPicPr>
            <a:picLocks noChangeAspect="1" noChangeArrowheads="1"/>
          </p:cNvPicPr>
          <p:nvPr userDrawn="1"/>
        </p:nvPicPr>
        <p:blipFill>
          <a:blip r:embed="rId4"/>
          <a:srcRect/>
          <a:stretch>
            <a:fillRect/>
          </a:stretch>
        </p:blipFill>
        <p:spPr bwMode="gray">
          <a:xfrm>
            <a:off x="889010" y="6459538"/>
            <a:ext cx="5011737" cy="107950"/>
          </a:xfrm>
          <a:prstGeom prst="rect">
            <a:avLst/>
          </a:prstGeom>
          <a:noFill/>
          <a:ln w="9525">
            <a:noFill/>
            <a:miter lim="800000"/>
            <a:headEnd/>
            <a:tailEnd/>
          </a:ln>
        </p:spPr>
      </p:pic>
      <p:sp>
        <p:nvSpPr>
          <p:cNvPr id="8194" name="PresentationTitle"/>
          <p:cNvSpPr>
            <a:spLocks noGrp="1" noChangeArrowheads="1"/>
          </p:cNvSpPr>
          <p:nvPr>
            <p:ph type="ctrTitle"/>
          </p:nvPr>
        </p:nvSpPr>
        <p:spPr>
          <a:xfrm>
            <a:off x="896938" y="1245596"/>
            <a:ext cx="8234362" cy="370551"/>
          </a:xfrm>
        </p:spPr>
        <p:txBody>
          <a:bodyPr wrap="square" tIns="0" rIns="0" bIns="0">
            <a:spAutoFit/>
          </a:bodyPr>
          <a:lstStyle>
            <a:lvl1pPr>
              <a:lnSpc>
                <a:spcPct val="86000"/>
              </a:lnSpc>
              <a:defRPr sz="2800"/>
            </a:lvl1pPr>
          </a:lstStyle>
          <a:p>
            <a:r>
              <a:rPr lang="en-US"/>
              <a:t>CLICK TO EDIT MASTER TITLE STYLE</a:t>
            </a:r>
          </a:p>
        </p:txBody>
      </p:sp>
      <p:sp>
        <p:nvSpPr>
          <p:cNvPr id="8388" name="Date"/>
          <p:cNvSpPr>
            <a:spLocks noGrp="1" noChangeArrowheads="1"/>
          </p:cNvSpPr>
          <p:nvPr>
            <p:ph type="subTitle" sz="quarter" idx="1"/>
          </p:nvPr>
        </p:nvSpPr>
        <p:spPr>
          <a:xfrm>
            <a:off x="904876" y="1998663"/>
            <a:ext cx="4852988" cy="228600"/>
          </a:xfrm>
        </p:spPr>
        <p:txBody>
          <a:bodyPr wrap="square">
            <a:spAutoFit/>
          </a:bodyPr>
          <a:lstStyle>
            <a:lvl1pPr marL="0" indent="0">
              <a:lnSpc>
                <a:spcPct val="83000"/>
              </a:lnSpc>
              <a:spcBef>
                <a:spcPct val="0"/>
              </a:spcBef>
              <a:buFontTx/>
              <a:buNone/>
              <a:defRPr sz="1800">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773992545"/>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6" name="Filepath"/>
          <p:cNvSpPr txBox="1">
            <a:spLocks noChangeArrowheads="1"/>
          </p:cNvSpPr>
          <p:nvPr>
            <p:custDataLst>
              <p:tags r:id="rId2"/>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p:txBody>
          <a:bodyPr wrap="square"/>
          <a:lstStyle>
            <a:lvl1pPr>
              <a:defRPr sz="3200" b="1">
                <a:solidFill>
                  <a:schemeClr val="accent6"/>
                </a:solidFill>
                <a:latin typeface="Calibri" panose="020F050202020403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wrap="square"/>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hidden="1"/>
          <p:cNvSpPr>
            <a:spLocks noGrp="1" noChangeArrowheads="1"/>
          </p:cNvSpPr>
          <p:nvPr>
            <p:ph type="dt" sz="half" idx="10"/>
            <p:custDataLst>
              <p:tags r:id="rId3"/>
            </p:custDataLst>
          </p:nvPr>
        </p:nvSpPr>
        <p:spPr/>
        <p:txBody>
          <a:bodyPr wrap="square"/>
          <a:lstStyle>
            <a:lvl1pPr>
              <a:defRPr/>
            </a:lvl1pPr>
          </a:lstStyle>
          <a:p>
            <a:fld id="{2A84EF44-72B2-464A-B7C7-E7FE3174A7EC}" type="datetime4">
              <a:rPr lang="en-US" smtClean="0"/>
              <a:pPr/>
              <a:t>September 12, 2015</a:t>
            </a:fld>
            <a:endParaRPr lang="en-US" dirty="0"/>
          </a:p>
        </p:txBody>
      </p:sp>
      <p:pic>
        <p:nvPicPr>
          <p:cNvPr id="10" name="Picture 2" descr="J:\ACCT\FPA\2014\Presentation\Mar 2014\Investor Day\CEO\gc.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42" y="6581323"/>
            <a:ext cx="1590897" cy="123842"/>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
          <p:cNvSpPr txBox="1">
            <a:spLocks/>
          </p:cNvSpPr>
          <p:nvPr userDrawn="1"/>
        </p:nvSpPr>
        <p:spPr bwMode="gray">
          <a:xfrm>
            <a:off x="8994371" y="6555238"/>
            <a:ext cx="447675" cy="169277"/>
          </a:xfrm>
          <a:prstGeom prst="rect">
            <a:avLst/>
          </a:prstGeom>
          <a:noFill/>
          <a:ln w="9525">
            <a:noFill/>
            <a:miter lim="800000"/>
            <a:headEnd/>
            <a:tailEnd/>
          </a:ln>
          <a:effectLst/>
        </p:spPr>
        <p:txBody>
          <a:bodyPr wrap="square" lIns="0" tIns="0" rIns="0" bIns="0">
            <a:prstTxWarp prst="textNoShape">
              <a:avLst/>
            </a:prstTxWarp>
            <a:spAutoFit/>
          </a:bodyPr>
          <a:lstStyle/>
          <a:p>
            <a:pPr algn="r">
              <a:lnSpc>
                <a:spcPct val="100000"/>
              </a:lnSpc>
            </a:pPr>
            <a:fld id="{F43D063D-38D6-E147-8C06-555EBF4141B8}" type="slidenum">
              <a:rPr lang="en-US" sz="1100">
                <a:solidFill>
                  <a:srgbClr val="002C77"/>
                </a:solidFill>
                <a:latin typeface="Arial"/>
                <a:ea typeface="MS PGothic"/>
              </a:rPr>
              <a:pPr algn="r">
                <a:lnSpc>
                  <a:spcPct val="100000"/>
                </a:lnSpc>
              </a:pPr>
              <a:t>‹#›</a:t>
            </a:fld>
            <a:endParaRPr lang="en-US" sz="1100" dirty="0">
              <a:solidFill>
                <a:srgbClr val="002C77"/>
              </a:solidFill>
              <a:latin typeface="Arial"/>
              <a:ea typeface="MS PGothic"/>
            </a:endParaRPr>
          </a:p>
        </p:txBody>
      </p:sp>
    </p:spTree>
    <p:extLst>
      <p:ext uri="{BB962C8B-B14F-4D97-AF65-F5344CB8AC3E}">
        <p14:creationId xmlns:p14="http://schemas.microsoft.com/office/powerpoint/2010/main" val="1122453101"/>
      </p:ext>
    </p:extLst>
  </p:cSld>
  <p:clrMapOvr>
    <a:masterClrMapping/>
  </p:clrMapOvr>
  <p:transition spd="slow">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5"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6"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760181" y="4409484"/>
            <a:ext cx="8161337"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0181" y="2906713"/>
            <a:ext cx="81613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Date" hidden="1"/>
          <p:cNvSpPr>
            <a:spLocks noGrp="1" noChangeArrowheads="1"/>
          </p:cNvSpPr>
          <p:nvPr>
            <p:ph type="dt" sz="half" idx="10"/>
            <p:custDataLst>
              <p:tags r:id="rId4"/>
            </p:custDataLst>
          </p:nvPr>
        </p:nvSpPr>
        <p:spPr/>
        <p:txBody>
          <a:bodyPr/>
          <a:lstStyle>
            <a:lvl1pPr>
              <a:defRPr/>
            </a:lvl1pPr>
          </a:lstStyle>
          <a:p>
            <a:fld id="{6924CA16-19FF-4205-9106-08DC7CDD66BC}" type="datetime4">
              <a:rPr lang="en-US" smtClean="0"/>
              <a:pPr/>
              <a:t>September 12, 2015</a:t>
            </a:fld>
            <a:endParaRPr lang="en-US" dirty="0"/>
          </a:p>
        </p:txBody>
      </p:sp>
      <p:sp>
        <p:nvSpPr>
          <p:cNvPr id="10" name="Rectangle 39"/>
          <p:cNvSpPr>
            <a:spLocks noGrp="1" noChangeArrowheads="1"/>
          </p:cNvSpPr>
          <p:nvPr>
            <p:ph type="sldNum" sz="quarter" idx="11"/>
          </p:nvPr>
        </p:nvSpPr>
        <p:spPr/>
        <p:txBody>
          <a:bodyPr/>
          <a:lstStyle>
            <a:lvl1pPr>
              <a:defRPr/>
            </a:lvl1pPr>
          </a:lstStyle>
          <a:p>
            <a:fld id="{E9152490-8E23-C44A-BC63-2EE6A25EE16D}" type="slidenum">
              <a:rPr lang="en-US"/>
              <a:pPr/>
              <a:t>‹#›</a:t>
            </a:fld>
            <a:endParaRPr lang="en-US" dirty="0"/>
          </a:p>
        </p:txBody>
      </p:sp>
    </p:spTree>
    <p:extLst>
      <p:ext uri="{BB962C8B-B14F-4D97-AF65-F5344CB8AC3E}">
        <p14:creationId xmlns:p14="http://schemas.microsoft.com/office/powerpoint/2010/main" val="1913290475"/>
      </p:ext>
    </p:extLst>
  </p:cSld>
  <p:clrMapOvr>
    <a:masterClrMapping/>
  </p:clrMapOvr>
  <p:transition spd="slow">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6"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7"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8"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9"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44"/>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44"/>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hidden="1"/>
          <p:cNvSpPr>
            <a:spLocks noGrp="1" noChangeArrowheads="1"/>
          </p:cNvSpPr>
          <p:nvPr>
            <p:ph type="dt" sz="half" idx="10"/>
            <p:custDataLst>
              <p:tags r:id="rId4"/>
            </p:custDataLst>
          </p:nvPr>
        </p:nvSpPr>
        <p:spPr/>
        <p:txBody>
          <a:bodyPr/>
          <a:lstStyle>
            <a:lvl1pPr>
              <a:defRPr/>
            </a:lvl1pPr>
          </a:lstStyle>
          <a:p>
            <a:fld id="{8D34EC2A-67DC-4FBF-A9B8-52CA2841BBAB}" type="datetime4">
              <a:rPr lang="en-US" smtClean="0"/>
              <a:pPr/>
              <a:t>September 12, 2015</a:t>
            </a:fld>
            <a:endParaRPr lang="en-US" dirty="0"/>
          </a:p>
        </p:txBody>
      </p:sp>
      <p:sp>
        <p:nvSpPr>
          <p:cNvPr id="11" name="Rectangle 39"/>
          <p:cNvSpPr>
            <a:spLocks noGrp="1" noChangeArrowheads="1"/>
          </p:cNvSpPr>
          <p:nvPr>
            <p:ph type="sldNum" sz="quarter" idx="11"/>
          </p:nvPr>
        </p:nvSpPr>
        <p:spPr/>
        <p:txBody>
          <a:bodyPr/>
          <a:lstStyle>
            <a:lvl1pPr>
              <a:defRPr/>
            </a:lvl1pPr>
          </a:lstStyle>
          <a:p>
            <a:fld id="{33117B2B-B203-7048-BBE2-4CB5B00EA1F4}" type="slidenum">
              <a:rPr lang="en-US"/>
              <a:pPr/>
              <a:t>‹#›</a:t>
            </a:fld>
            <a:endParaRPr lang="en-US" dirty="0"/>
          </a:p>
        </p:txBody>
      </p:sp>
    </p:spTree>
    <p:extLst>
      <p:ext uri="{BB962C8B-B14F-4D97-AF65-F5344CB8AC3E}">
        <p14:creationId xmlns:p14="http://schemas.microsoft.com/office/powerpoint/2010/main" val="712243217"/>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8"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9"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10"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1"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479426"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9745"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9745"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hidden="1"/>
          <p:cNvSpPr>
            <a:spLocks noGrp="1" noChangeArrowheads="1"/>
          </p:cNvSpPr>
          <p:nvPr>
            <p:ph type="dt" sz="half" idx="10"/>
            <p:custDataLst>
              <p:tags r:id="rId4"/>
            </p:custDataLst>
          </p:nvPr>
        </p:nvSpPr>
        <p:spPr/>
        <p:txBody>
          <a:bodyPr/>
          <a:lstStyle>
            <a:lvl1pPr>
              <a:defRPr/>
            </a:lvl1pPr>
          </a:lstStyle>
          <a:p>
            <a:fld id="{4672FA03-1A03-4378-9B00-DE4672D63476}" type="datetime4">
              <a:rPr lang="en-US" smtClean="0"/>
              <a:pPr/>
              <a:t>September 12, 2015</a:t>
            </a:fld>
            <a:endParaRPr lang="en-US" dirty="0"/>
          </a:p>
        </p:txBody>
      </p:sp>
      <p:sp>
        <p:nvSpPr>
          <p:cNvPr id="13" name="Rectangle 39"/>
          <p:cNvSpPr>
            <a:spLocks noGrp="1" noChangeArrowheads="1"/>
          </p:cNvSpPr>
          <p:nvPr>
            <p:ph type="sldNum" sz="quarter" idx="11"/>
          </p:nvPr>
        </p:nvSpPr>
        <p:spPr/>
        <p:txBody>
          <a:bodyPr/>
          <a:lstStyle>
            <a:lvl1pPr>
              <a:defRPr/>
            </a:lvl1pPr>
          </a:lstStyle>
          <a:p>
            <a:fld id="{940CD5A1-C103-9649-BFBD-FB52E3DBC768}" type="slidenum">
              <a:rPr lang="en-US"/>
              <a:pPr/>
              <a:t>‹#›</a:t>
            </a:fld>
            <a:endParaRPr lang="en-US" dirty="0"/>
          </a:p>
        </p:txBody>
      </p:sp>
    </p:spTree>
    <p:extLst>
      <p:ext uri="{BB962C8B-B14F-4D97-AF65-F5344CB8AC3E}">
        <p14:creationId xmlns:p14="http://schemas.microsoft.com/office/powerpoint/2010/main" val="191362243"/>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4"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5"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6"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7"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hidden="1"/>
          <p:cNvSpPr>
            <a:spLocks noGrp="1" noChangeArrowheads="1"/>
          </p:cNvSpPr>
          <p:nvPr>
            <p:ph type="dt" sz="half" idx="10"/>
            <p:custDataLst>
              <p:tags r:id="rId4"/>
            </p:custDataLst>
          </p:nvPr>
        </p:nvSpPr>
        <p:spPr/>
        <p:txBody>
          <a:bodyPr/>
          <a:lstStyle>
            <a:lvl1pPr>
              <a:defRPr/>
            </a:lvl1pPr>
          </a:lstStyle>
          <a:p>
            <a:fld id="{166BC2DD-75D0-4EE8-83C9-14426F175CDF}" type="datetime4">
              <a:rPr lang="en-US" smtClean="0"/>
              <a:pPr/>
              <a:t>September 12, 2015</a:t>
            </a:fld>
            <a:endParaRPr lang="en-US" dirty="0"/>
          </a:p>
        </p:txBody>
      </p:sp>
      <p:sp>
        <p:nvSpPr>
          <p:cNvPr id="9" name="Rectangle 39"/>
          <p:cNvSpPr>
            <a:spLocks noGrp="1" noChangeArrowheads="1"/>
          </p:cNvSpPr>
          <p:nvPr>
            <p:ph type="sldNum" sz="quarter" idx="11"/>
          </p:nvPr>
        </p:nvSpPr>
        <p:spPr/>
        <p:txBody>
          <a:bodyPr/>
          <a:lstStyle>
            <a:lvl1pPr>
              <a:defRPr/>
            </a:lvl1pPr>
          </a:lstStyle>
          <a:p>
            <a:fld id="{64E87491-216C-4F4F-A7F3-4AC4A9402E6D}" type="slidenum">
              <a:rPr lang="en-US"/>
              <a:pPr/>
              <a:t>‹#›</a:t>
            </a:fld>
            <a:endParaRPr lang="en-US" dirty="0"/>
          </a:p>
        </p:txBody>
      </p:sp>
    </p:spTree>
    <p:extLst>
      <p:ext uri="{BB962C8B-B14F-4D97-AF65-F5344CB8AC3E}">
        <p14:creationId xmlns:p14="http://schemas.microsoft.com/office/powerpoint/2010/main" val="1841563830"/>
      </p:ext>
    </p:extLst>
  </p:cSld>
  <p:clrMapOvr>
    <a:masterClrMapping/>
  </p:clrMapOvr>
  <p:transition spd="slow">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3"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4"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5"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6"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7" name="Date" hidden="1"/>
          <p:cNvSpPr>
            <a:spLocks noGrp="1" noChangeArrowheads="1"/>
          </p:cNvSpPr>
          <p:nvPr>
            <p:ph type="dt" sz="half" idx="10"/>
            <p:custDataLst>
              <p:tags r:id="rId4"/>
            </p:custDataLst>
          </p:nvPr>
        </p:nvSpPr>
        <p:spPr/>
        <p:txBody>
          <a:bodyPr/>
          <a:lstStyle>
            <a:lvl1pPr>
              <a:defRPr/>
            </a:lvl1pPr>
          </a:lstStyle>
          <a:p>
            <a:fld id="{6B1328FA-EFD6-4099-B127-073A0CD587E3}" type="datetime4">
              <a:rPr lang="en-US" smtClean="0"/>
              <a:pPr/>
              <a:t>September 12, 2015</a:t>
            </a:fld>
            <a:endParaRPr lang="en-US" dirty="0"/>
          </a:p>
        </p:txBody>
      </p:sp>
      <p:sp>
        <p:nvSpPr>
          <p:cNvPr id="8" name="Rectangle 39"/>
          <p:cNvSpPr>
            <a:spLocks noGrp="1" noChangeArrowheads="1"/>
          </p:cNvSpPr>
          <p:nvPr>
            <p:ph type="sldNum" sz="quarter" idx="11"/>
          </p:nvPr>
        </p:nvSpPr>
        <p:spPr/>
        <p:txBody>
          <a:bodyPr/>
          <a:lstStyle>
            <a:lvl1pPr>
              <a:defRPr/>
            </a:lvl1pPr>
          </a:lstStyle>
          <a:p>
            <a:fld id="{FF84DF23-BD03-5C4E-9B45-612DBADB6018}" type="slidenum">
              <a:rPr lang="en-US"/>
              <a:pPr/>
              <a:t>‹#›</a:t>
            </a:fld>
            <a:endParaRPr lang="en-US" dirty="0"/>
          </a:p>
        </p:txBody>
      </p:sp>
    </p:spTree>
    <p:extLst>
      <p:ext uri="{BB962C8B-B14F-4D97-AF65-F5344CB8AC3E}">
        <p14:creationId xmlns:p14="http://schemas.microsoft.com/office/powerpoint/2010/main" val="2564590272"/>
      </p:ext>
    </p:extLst>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6"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7"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8"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9"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480780"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41" y="274081"/>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780" y="1435103"/>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hidden="1"/>
          <p:cNvSpPr>
            <a:spLocks noGrp="1" noChangeArrowheads="1"/>
          </p:cNvSpPr>
          <p:nvPr>
            <p:ph type="dt" sz="half" idx="10"/>
            <p:custDataLst>
              <p:tags r:id="rId4"/>
            </p:custDataLst>
          </p:nvPr>
        </p:nvSpPr>
        <p:spPr/>
        <p:txBody>
          <a:bodyPr/>
          <a:lstStyle>
            <a:lvl1pPr>
              <a:defRPr/>
            </a:lvl1pPr>
          </a:lstStyle>
          <a:p>
            <a:fld id="{E8D30669-23FB-4908-88B0-00A6F35F243F}" type="datetime4">
              <a:rPr lang="en-US" smtClean="0"/>
              <a:pPr/>
              <a:t>September 12, 2015</a:t>
            </a:fld>
            <a:endParaRPr lang="en-US" dirty="0"/>
          </a:p>
        </p:txBody>
      </p:sp>
      <p:sp>
        <p:nvSpPr>
          <p:cNvPr id="11" name="Rectangle 39"/>
          <p:cNvSpPr>
            <a:spLocks noGrp="1" noChangeArrowheads="1"/>
          </p:cNvSpPr>
          <p:nvPr>
            <p:ph type="sldNum" sz="quarter" idx="11"/>
          </p:nvPr>
        </p:nvSpPr>
        <p:spPr/>
        <p:txBody>
          <a:bodyPr/>
          <a:lstStyle>
            <a:lvl1pPr>
              <a:defRPr/>
            </a:lvl1pPr>
          </a:lstStyle>
          <a:p>
            <a:fld id="{B6E2B197-944F-BA42-82DB-996456CB3245}" type="slidenum">
              <a:rPr lang="en-US"/>
              <a:pPr/>
              <a:t>‹#›</a:t>
            </a:fld>
            <a:endParaRPr lang="en-US" dirty="0"/>
          </a:p>
        </p:txBody>
      </p:sp>
    </p:spTree>
    <p:extLst>
      <p:ext uri="{BB962C8B-B14F-4D97-AF65-F5344CB8AC3E}">
        <p14:creationId xmlns:p14="http://schemas.microsoft.com/office/powerpoint/2010/main" val="3165710659"/>
      </p:ext>
    </p:extLst>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6"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7"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8"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9"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1882776"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6"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82776"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hidden="1"/>
          <p:cNvSpPr>
            <a:spLocks noGrp="1" noChangeArrowheads="1"/>
          </p:cNvSpPr>
          <p:nvPr>
            <p:ph type="dt" sz="half" idx="10"/>
            <p:custDataLst>
              <p:tags r:id="rId4"/>
            </p:custDataLst>
          </p:nvPr>
        </p:nvSpPr>
        <p:spPr/>
        <p:txBody>
          <a:bodyPr/>
          <a:lstStyle>
            <a:lvl1pPr>
              <a:defRPr/>
            </a:lvl1pPr>
          </a:lstStyle>
          <a:p>
            <a:fld id="{823450E2-A37A-4FB0-A75C-779A3F0336BE}" type="datetime4">
              <a:rPr lang="en-US" smtClean="0"/>
              <a:pPr/>
              <a:t>September 12, 2015</a:t>
            </a:fld>
            <a:endParaRPr lang="en-US" dirty="0"/>
          </a:p>
        </p:txBody>
      </p:sp>
      <p:sp>
        <p:nvSpPr>
          <p:cNvPr id="11" name="Rectangle 39"/>
          <p:cNvSpPr>
            <a:spLocks noGrp="1" noChangeArrowheads="1"/>
          </p:cNvSpPr>
          <p:nvPr>
            <p:ph type="sldNum" sz="quarter" idx="11"/>
          </p:nvPr>
        </p:nvSpPr>
        <p:spPr/>
        <p:txBody>
          <a:bodyPr/>
          <a:lstStyle>
            <a:lvl1pPr>
              <a:defRPr/>
            </a:lvl1pPr>
          </a:lstStyle>
          <a:p>
            <a:fld id="{B26C9F76-FF89-BE47-BEE2-BE44E9BE31AD}" type="slidenum">
              <a:rPr lang="en-US"/>
              <a:pPr/>
              <a:t>‹#›</a:t>
            </a:fld>
            <a:endParaRPr lang="en-US" dirty="0"/>
          </a:p>
        </p:txBody>
      </p:sp>
    </p:spTree>
    <p:extLst>
      <p:ext uri="{BB962C8B-B14F-4D97-AF65-F5344CB8AC3E}">
        <p14:creationId xmlns:p14="http://schemas.microsoft.com/office/powerpoint/2010/main" val="4082157671"/>
      </p:ext>
    </p:extLst>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5"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6"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hidden="1"/>
          <p:cNvSpPr>
            <a:spLocks noGrp="1" noChangeArrowheads="1"/>
          </p:cNvSpPr>
          <p:nvPr>
            <p:ph type="dt" sz="half" idx="10"/>
            <p:custDataLst>
              <p:tags r:id="rId4"/>
            </p:custDataLst>
          </p:nvPr>
        </p:nvSpPr>
        <p:spPr/>
        <p:txBody>
          <a:bodyPr/>
          <a:lstStyle>
            <a:lvl1pPr>
              <a:defRPr/>
            </a:lvl1pPr>
          </a:lstStyle>
          <a:p>
            <a:fld id="{0B7BC451-6B3C-49AF-85BA-02EBB20355EC}" type="datetime4">
              <a:rPr lang="en-US" smtClean="0"/>
              <a:pPr/>
              <a:t>September 12, 2015</a:t>
            </a:fld>
            <a:endParaRPr lang="en-US" dirty="0"/>
          </a:p>
        </p:txBody>
      </p:sp>
      <p:sp>
        <p:nvSpPr>
          <p:cNvPr id="10" name="Rectangle 39"/>
          <p:cNvSpPr>
            <a:spLocks noGrp="1" noChangeArrowheads="1"/>
          </p:cNvSpPr>
          <p:nvPr>
            <p:ph type="sldNum" sz="quarter" idx="11"/>
          </p:nvPr>
        </p:nvSpPr>
        <p:spPr/>
        <p:txBody>
          <a:bodyPr/>
          <a:lstStyle>
            <a:lvl1pPr>
              <a:defRPr/>
            </a:lvl1pPr>
          </a:lstStyle>
          <a:p>
            <a:fld id="{40F02F30-DFA1-0F48-B2B9-19DCC2AD57CD}" type="slidenum">
              <a:rPr lang="en-US"/>
              <a:pPr/>
              <a:t>‹#›</a:t>
            </a:fld>
            <a:endParaRPr lang="en-US" dirty="0"/>
          </a:p>
        </p:txBody>
      </p:sp>
    </p:spTree>
    <p:extLst>
      <p:ext uri="{BB962C8B-B14F-4D97-AF65-F5344CB8AC3E}">
        <p14:creationId xmlns:p14="http://schemas.microsoft.com/office/powerpoint/2010/main" val="330933099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B8CE1FB6-050B-4BE7-A54A-5033A83EB232}" type="slidenum">
              <a:rPr lang="en-US"/>
              <a:pPr>
                <a:defRPr/>
              </a:pPr>
              <a:t>‹#›</a:t>
            </a:fld>
            <a:endParaRPr lang="en-US" dirty="0"/>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52B0FA32-3AE8-4B23-8DAB-03D1CA061A9A}" type="datetime4">
              <a:rPr lang="en-US"/>
              <a:pPr>
                <a:defRPr/>
              </a:pPr>
              <a:t>September 12, 2015</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5"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6"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Vertical Title 1"/>
          <p:cNvSpPr>
            <a:spLocks noGrp="1"/>
          </p:cNvSpPr>
          <p:nvPr>
            <p:ph type="title" orient="vert"/>
          </p:nvPr>
        </p:nvSpPr>
        <p:spPr>
          <a:xfrm>
            <a:off x="6970713" y="383621"/>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2" y="383621"/>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hidden="1"/>
          <p:cNvSpPr>
            <a:spLocks noGrp="1" noChangeArrowheads="1"/>
          </p:cNvSpPr>
          <p:nvPr>
            <p:ph type="dt" sz="half" idx="10"/>
            <p:custDataLst>
              <p:tags r:id="rId4"/>
            </p:custDataLst>
          </p:nvPr>
        </p:nvSpPr>
        <p:spPr/>
        <p:txBody>
          <a:bodyPr/>
          <a:lstStyle>
            <a:lvl1pPr>
              <a:defRPr/>
            </a:lvl1pPr>
          </a:lstStyle>
          <a:p>
            <a:fld id="{F1E9A828-6990-41E6-AFA7-01F497449DF0}" type="datetime4">
              <a:rPr lang="en-US" smtClean="0"/>
              <a:pPr/>
              <a:t>September 12, 2015</a:t>
            </a:fld>
            <a:endParaRPr lang="en-US" dirty="0"/>
          </a:p>
        </p:txBody>
      </p:sp>
      <p:sp>
        <p:nvSpPr>
          <p:cNvPr id="10" name="Rectangle 39"/>
          <p:cNvSpPr>
            <a:spLocks noGrp="1" noChangeArrowheads="1"/>
          </p:cNvSpPr>
          <p:nvPr>
            <p:ph type="sldNum" sz="quarter" idx="11"/>
          </p:nvPr>
        </p:nvSpPr>
        <p:spPr/>
        <p:txBody>
          <a:bodyPr/>
          <a:lstStyle>
            <a:lvl1pPr>
              <a:defRPr/>
            </a:lvl1pPr>
          </a:lstStyle>
          <a:p>
            <a:fld id="{802D578B-45AF-954A-B267-348BB4E7ED34}" type="slidenum">
              <a:rPr lang="en-US"/>
              <a:pPr/>
              <a:t>‹#›</a:t>
            </a:fld>
            <a:endParaRPr lang="en-US" dirty="0"/>
          </a:p>
        </p:txBody>
      </p:sp>
    </p:spTree>
    <p:extLst>
      <p:ext uri="{BB962C8B-B14F-4D97-AF65-F5344CB8AC3E}">
        <p14:creationId xmlns:p14="http://schemas.microsoft.com/office/powerpoint/2010/main" val="4196370457"/>
      </p:ext>
    </p:extLst>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6"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7"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8"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9"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0"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455614" y="382588"/>
            <a:ext cx="8686800" cy="6905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44"/>
            <a:ext cx="42672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5213" y="1277938"/>
            <a:ext cx="4267200"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5213" y="3849156"/>
            <a:ext cx="4267200" cy="241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hidden="1"/>
          <p:cNvSpPr>
            <a:spLocks noGrp="1" noChangeArrowheads="1"/>
          </p:cNvSpPr>
          <p:nvPr>
            <p:ph type="dt" sz="half" idx="10"/>
            <p:custDataLst>
              <p:tags r:id="rId4"/>
            </p:custDataLst>
          </p:nvPr>
        </p:nvSpPr>
        <p:spPr/>
        <p:txBody>
          <a:bodyPr/>
          <a:lstStyle>
            <a:lvl1pPr>
              <a:defRPr/>
            </a:lvl1pPr>
          </a:lstStyle>
          <a:p>
            <a:fld id="{1388EDC9-3B23-42CA-8958-DD3D5372E372}" type="datetime4">
              <a:rPr lang="en-US" smtClean="0"/>
              <a:pPr/>
              <a:t>September 12, 2015</a:t>
            </a:fld>
            <a:endParaRPr lang="en-US" dirty="0"/>
          </a:p>
        </p:txBody>
      </p:sp>
      <p:sp>
        <p:nvSpPr>
          <p:cNvPr id="12" name="Rectangle 39"/>
          <p:cNvSpPr>
            <a:spLocks noGrp="1" noChangeArrowheads="1"/>
          </p:cNvSpPr>
          <p:nvPr>
            <p:ph type="sldNum" sz="quarter" idx="11"/>
          </p:nvPr>
        </p:nvSpPr>
        <p:spPr/>
        <p:txBody>
          <a:bodyPr/>
          <a:lstStyle>
            <a:lvl1pPr>
              <a:defRPr/>
            </a:lvl1pPr>
          </a:lstStyle>
          <a:p>
            <a:fld id="{C8E1D2DF-9047-5D46-9738-0B80EB97DDB6}" type="slidenum">
              <a:rPr lang="en-US"/>
              <a:pPr/>
              <a:t>‹#›</a:t>
            </a:fld>
            <a:endParaRPr lang="en-US" dirty="0"/>
          </a:p>
        </p:txBody>
      </p:sp>
    </p:spTree>
    <p:extLst>
      <p:ext uri="{BB962C8B-B14F-4D97-AF65-F5344CB8AC3E}">
        <p14:creationId xmlns:p14="http://schemas.microsoft.com/office/powerpoint/2010/main" val="1295298028"/>
      </p:ext>
    </p:extLst>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7"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8"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9"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10"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1"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sz="quarter"/>
          </p:nvPr>
        </p:nvSpPr>
        <p:spPr>
          <a:xfrm>
            <a:off x="455614" y="382588"/>
            <a:ext cx="8686800" cy="6905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277938"/>
            <a:ext cx="4267200"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5213" y="1277938"/>
            <a:ext cx="4267200"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613" y="3849156"/>
            <a:ext cx="4267200" cy="241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5213" y="3849156"/>
            <a:ext cx="4267200" cy="241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hidden="1"/>
          <p:cNvSpPr>
            <a:spLocks noGrp="1" noChangeArrowheads="1"/>
          </p:cNvSpPr>
          <p:nvPr>
            <p:ph type="dt" sz="half" idx="10"/>
            <p:custDataLst>
              <p:tags r:id="rId4"/>
            </p:custDataLst>
          </p:nvPr>
        </p:nvSpPr>
        <p:spPr/>
        <p:txBody>
          <a:bodyPr/>
          <a:lstStyle>
            <a:lvl1pPr>
              <a:defRPr/>
            </a:lvl1pPr>
          </a:lstStyle>
          <a:p>
            <a:fld id="{2F73D1F9-D3BB-48DE-81DB-CCA5D6F1EC3E}" type="datetime4">
              <a:rPr lang="en-US" smtClean="0"/>
              <a:pPr/>
              <a:t>September 12, 2015</a:t>
            </a:fld>
            <a:endParaRPr lang="en-US" dirty="0"/>
          </a:p>
        </p:txBody>
      </p:sp>
      <p:sp>
        <p:nvSpPr>
          <p:cNvPr id="13" name="Rectangle 39"/>
          <p:cNvSpPr>
            <a:spLocks noGrp="1" noChangeArrowheads="1"/>
          </p:cNvSpPr>
          <p:nvPr>
            <p:ph type="sldNum" sz="quarter" idx="11"/>
          </p:nvPr>
        </p:nvSpPr>
        <p:spPr/>
        <p:txBody>
          <a:bodyPr/>
          <a:lstStyle>
            <a:lvl1pPr>
              <a:defRPr/>
            </a:lvl1pPr>
          </a:lstStyle>
          <a:p>
            <a:fld id="{FADE9FD9-BB8A-2B46-A0C3-F4E610295F44}" type="slidenum">
              <a:rPr lang="en-US"/>
              <a:pPr/>
              <a:t>‹#›</a:t>
            </a:fld>
            <a:endParaRPr lang="en-US" dirty="0"/>
          </a:p>
        </p:txBody>
      </p:sp>
    </p:spTree>
    <p:extLst>
      <p:ext uri="{BB962C8B-B14F-4D97-AF65-F5344CB8AC3E}">
        <p14:creationId xmlns:p14="http://schemas.microsoft.com/office/powerpoint/2010/main" val="1455035268"/>
      </p:ext>
    </p:extLst>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Copyright" hidden="1"/>
          <p:cNvSpPr txBox="1">
            <a:spLocks noChangeArrowheads="1"/>
          </p:cNvSpPr>
          <p:nvPr>
            <p:custDataLst>
              <p:tags r:id="rId1"/>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5" name="Business"/>
          <p:cNvSpPr txBox="1">
            <a:spLocks noChangeArrowheads="1"/>
          </p:cNvSpPr>
          <p:nvPr>
            <p:custDataLst>
              <p:tags r:id="rId2"/>
            </p:custDataLst>
          </p:nvPr>
        </p:nvSpPr>
        <p:spPr bwMode="gray">
          <a:xfrm>
            <a:off x="477838" y="6534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6" name="Filepath"/>
          <p:cNvSpPr txBox="1">
            <a:spLocks noChangeArrowheads="1"/>
          </p:cNvSpPr>
          <p:nvPr>
            <p:custDataLst>
              <p:tags r:id="rId3"/>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7" name="Freeform 37"/>
          <p:cNvSpPr>
            <a:spLocks/>
          </p:cNvSpPr>
          <p:nvPr userDrawn="1"/>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8" name="Freeform 38"/>
          <p:cNvSpPr>
            <a:spLocks/>
          </p:cNvSpPr>
          <p:nvPr userDrawn="1"/>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2" name="Title 1"/>
          <p:cNvSpPr>
            <a:spLocks noGrp="1"/>
          </p:cNvSpPr>
          <p:nvPr>
            <p:ph type="title"/>
          </p:nvPr>
        </p:nvSpPr>
        <p:spPr>
          <a:xfrm>
            <a:off x="455614" y="382588"/>
            <a:ext cx="8686800" cy="690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4" y="1277944"/>
            <a:ext cx="8686800" cy="4987925"/>
          </a:xfrm>
        </p:spPr>
        <p:txBody>
          <a:bodyPr/>
          <a:lstStyle/>
          <a:p>
            <a:pPr lvl="0"/>
            <a:endParaRPr lang="en-US" noProof="0" dirty="0"/>
          </a:p>
        </p:txBody>
      </p:sp>
      <p:sp>
        <p:nvSpPr>
          <p:cNvPr id="9" name="Date" hidden="1"/>
          <p:cNvSpPr>
            <a:spLocks noGrp="1" noChangeArrowheads="1"/>
          </p:cNvSpPr>
          <p:nvPr>
            <p:ph type="dt" sz="half" idx="10"/>
            <p:custDataLst>
              <p:tags r:id="rId4"/>
            </p:custDataLst>
          </p:nvPr>
        </p:nvSpPr>
        <p:spPr/>
        <p:txBody>
          <a:bodyPr/>
          <a:lstStyle>
            <a:lvl1pPr>
              <a:defRPr/>
            </a:lvl1pPr>
          </a:lstStyle>
          <a:p>
            <a:fld id="{E21571AE-328D-4440-BA45-36855DC877C2}" type="datetime4">
              <a:rPr lang="en-US" smtClean="0"/>
              <a:pPr/>
              <a:t>September 12, 2015</a:t>
            </a:fld>
            <a:endParaRPr lang="en-US" dirty="0"/>
          </a:p>
        </p:txBody>
      </p:sp>
      <p:sp>
        <p:nvSpPr>
          <p:cNvPr id="10" name="Rectangle 39"/>
          <p:cNvSpPr>
            <a:spLocks noGrp="1" noChangeArrowheads="1"/>
          </p:cNvSpPr>
          <p:nvPr>
            <p:ph type="sldNum" sz="quarter" idx="11"/>
          </p:nvPr>
        </p:nvSpPr>
        <p:spPr/>
        <p:txBody>
          <a:bodyPr/>
          <a:lstStyle>
            <a:lvl1pPr>
              <a:defRPr/>
            </a:lvl1pPr>
          </a:lstStyle>
          <a:p>
            <a:fld id="{C9E7BA6E-7CD6-1A44-922C-EA6EA3605BDA}" type="slidenum">
              <a:rPr lang="en-US"/>
              <a:pPr/>
              <a:t>‹#›</a:t>
            </a:fld>
            <a:endParaRPr lang="en-US" dirty="0"/>
          </a:p>
        </p:txBody>
      </p:sp>
    </p:spTree>
    <p:extLst>
      <p:ext uri="{BB962C8B-B14F-4D97-AF65-F5344CB8AC3E}">
        <p14:creationId xmlns:p14="http://schemas.microsoft.com/office/powerpoint/2010/main" val="3931170379"/>
      </p:ext>
    </p:extLst>
  </p:cSld>
  <p:clrMapOvr>
    <a:masterClrMapping/>
  </p:clrMapOvr>
  <p:transition spd="slow">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MMC_CoverShape"/>
          <p:cNvPicPr>
            <a:picLocks/>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0" y="2178050"/>
            <a:ext cx="9604756" cy="4089400"/>
          </a:xfrm>
          <a:prstGeom prst="rect">
            <a:avLst/>
          </a:prstGeom>
        </p:spPr>
      </p:pic>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GB"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GB" noProof="0" smtClean="0"/>
              <a:t>Click to edit Master subtitle style</a:t>
            </a:r>
          </a:p>
        </p:txBody>
      </p:sp>
      <p:pic>
        <p:nvPicPr>
          <p:cNvPr id="9" name="Picture 8"/>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16026" y="477901"/>
            <a:ext cx="2860548" cy="228600"/>
          </a:xfrm>
          <a:prstGeom prst="rect">
            <a:avLst/>
          </a:prstGeom>
        </p:spPr>
      </p:pic>
      <p:pic>
        <p:nvPicPr>
          <p:cNvPr id="10" name="Picture 9"/>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spTree>
    <p:extLst>
      <p:ext uri="{BB962C8B-B14F-4D97-AF65-F5344CB8AC3E}">
        <p14:creationId xmlns:p14="http://schemas.microsoft.com/office/powerpoint/2010/main" val="188319974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80965FB-63B8-4DF1-B8CD-A229080819CB}"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BA24C3AF-F66A-44A0-BA04-383899093452}" type="datetime4">
              <a:rPr lang="en-GB"/>
              <a:pPr/>
              <a:t>12 September 2015</a:t>
            </a:fld>
            <a:endParaRPr lang="en-GB" dirty="0"/>
          </a:p>
        </p:txBody>
      </p:sp>
    </p:spTree>
    <p:extLst>
      <p:ext uri="{BB962C8B-B14F-4D97-AF65-F5344CB8AC3E}">
        <p14:creationId xmlns:p14="http://schemas.microsoft.com/office/powerpoint/2010/main" val="3873030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7F82DE-2188-4179-A30D-B85EEADA6040}"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0E436948-DB9E-4ABF-A6F6-8BD8C85D408B}" type="datetime4">
              <a:rPr lang="en-GB"/>
              <a:pPr/>
              <a:t>12 September 2015</a:t>
            </a:fld>
            <a:endParaRPr lang="en-GB" dirty="0"/>
          </a:p>
        </p:txBody>
      </p:sp>
    </p:spTree>
    <p:extLst>
      <p:ext uri="{BB962C8B-B14F-4D97-AF65-F5344CB8AC3E}">
        <p14:creationId xmlns:p14="http://schemas.microsoft.com/office/powerpoint/2010/main" val="1865581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24DC2EA-3A3B-4C24-B1C1-13A8FB1378E0}"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208F02B3-A561-4AFA-9AB0-30EF03062FD4}" type="datetime4">
              <a:rPr lang="en-GB"/>
              <a:pPr/>
              <a:t>12 September 2015</a:t>
            </a:fld>
            <a:endParaRPr lang="en-GB" dirty="0"/>
          </a:p>
        </p:txBody>
      </p:sp>
    </p:spTree>
    <p:extLst>
      <p:ext uri="{BB962C8B-B14F-4D97-AF65-F5344CB8AC3E}">
        <p14:creationId xmlns:p14="http://schemas.microsoft.com/office/powerpoint/2010/main" val="15768953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6392613-CE05-4168-B0D0-918E4A668280}" type="slidenum">
              <a:rPr lang="en-GB">
                <a:solidFill>
                  <a:srgbClr val="002C77"/>
                </a:solidFill>
              </a:rPr>
              <a:pPr/>
              <a:t>‹#›</a:t>
            </a:fld>
            <a:endParaRPr lang="en-GB" dirty="0">
              <a:solidFill>
                <a:srgbClr val="002C77"/>
              </a:solidFill>
            </a:endParaRPr>
          </a:p>
        </p:txBody>
      </p:sp>
      <p:sp>
        <p:nvSpPr>
          <p:cNvPr id="8" name="Date Placeholder 7"/>
          <p:cNvSpPr>
            <a:spLocks noGrp="1"/>
          </p:cNvSpPr>
          <p:nvPr>
            <p:ph type="dt" sz="half" idx="11"/>
          </p:nvPr>
        </p:nvSpPr>
        <p:spPr/>
        <p:txBody>
          <a:bodyPr/>
          <a:lstStyle>
            <a:lvl1pPr>
              <a:defRPr/>
            </a:lvl1pPr>
          </a:lstStyle>
          <a:p>
            <a:fld id="{E323131D-CCB1-4610-9759-74AF2BB64377}" type="datetime4">
              <a:rPr lang="en-GB"/>
              <a:pPr/>
              <a:t>12 September 2015</a:t>
            </a:fld>
            <a:endParaRPr lang="en-GB" dirty="0"/>
          </a:p>
        </p:txBody>
      </p:sp>
    </p:spTree>
    <p:extLst>
      <p:ext uri="{BB962C8B-B14F-4D97-AF65-F5344CB8AC3E}">
        <p14:creationId xmlns:p14="http://schemas.microsoft.com/office/powerpoint/2010/main" val="2468229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F2EBA4C-D824-42B4-83BE-30DEF3845CF3}" type="slidenum">
              <a:rPr lang="en-GB">
                <a:solidFill>
                  <a:srgbClr val="002C77"/>
                </a:solidFill>
              </a:rPr>
              <a:pPr/>
              <a:t>‹#›</a:t>
            </a:fld>
            <a:endParaRPr lang="en-GB" dirty="0">
              <a:solidFill>
                <a:srgbClr val="002C77"/>
              </a:solidFill>
            </a:endParaRPr>
          </a:p>
        </p:txBody>
      </p:sp>
      <p:sp>
        <p:nvSpPr>
          <p:cNvPr id="4" name="Date Placeholder 3"/>
          <p:cNvSpPr>
            <a:spLocks noGrp="1"/>
          </p:cNvSpPr>
          <p:nvPr>
            <p:ph type="dt" sz="half" idx="11"/>
          </p:nvPr>
        </p:nvSpPr>
        <p:spPr/>
        <p:txBody>
          <a:bodyPr/>
          <a:lstStyle>
            <a:lvl1pPr>
              <a:defRPr/>
            </a:lvl1pPr>
          </a:lstStyle>
          <a:p>
            <a:fld id="{D5EF501A-8382-4C87-83C7-31599ADC0EB1}" type="datetime4">
              <a:rPr lang="en-GB"/>
              <a:pPr/>
              <a:t>12 September 2015</a:t>
            </a:fld>
            <a:endParaRPr lang="en-GB" dirty="0"/>
          </a:p>
        </p:txBody>
      </p:sp>
    </p:spTree>
    <p:extLst>
      <p:ext uri="{BB962C8B-B14F-4D97-AF65-F5344CB8AC3E}">
        <p14:creationId xmlns:p14="http://schemas.microsoft.com/office/powerpoint/2010/main" val="314835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30"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40" y="273052"/>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30" y="1435102"/>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3A5F478D-9C1A-4DB8-A9E4-E8000936AD43}"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B98C3F95-FB12-4F05-88CB-9C8B931AD3B0}" type="datetime4">
              <a:rPr lang="en-US"/>
              <a:pPr>
                <a:defRPr/>
              </a:pPr>
              <a:t>September 12, 2015</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CA7DCD9-4841-47E3-A09C-5662F2624CD4}" type="slidenum">
              <a:rPr lang="en-GB">
                <a:solidFill>
                  <a:srgbClr val="002C77"/>
                </a:solidFill>
              </a:rPr>
              <a:pPr/>
              <a:t>‹#›</a:t>
            </a:fld>
            <a:endParaRPr lang="en-GB" dirty="0">
              <a:solidFill>
                <a:srgbClr val="002C77"/>
              </a:solidFill>
            </a:endParaRPr>
          </a:p>
        </p:txBody>
      </p:sp>
      <p:sp>
        <p:nvSpPr>
          <p:cNvPr id="3" name="Date Placeholder 2"/>
          <p:cNvSpPr>
            <a:spLocks noGrp="1"/>
          </p:cNvSpPr>
          <p:nvPr>
            <p:ph type="dt" sz="half" idx="11"/>
          </p:nvPr>
        </p:nvSpPr>
        <p:spPr/>
        <p:txBody>
          <a:bodyPr/>
          <a:lstStyle>
            <a:lvl1pPr>
              <a:defRPr/>
            </a:lvl1pPr>
          </a:lstStyle>
          <a:p>
            <a:fld id="{744297D6-5A8A-4AD9-8F6E-A593D7BDF01C}" type="datetime4">
              <a:rPr lang="en-GB"/>
              <a:pPr/>
              <a:t>12 September 2015</a:t>
            </a:fld>
            <a:endParaRPr lang="en-GB" dirty="0"/>
          </a:p>
        </p:txBody>
      </p:sp>
    </p:spTree>
    <p:extLst>
      <p:ext uri="{BB962C8B-B14F-4D97-AF65-F5344CB8AC3E}">
        <p14:creationId xmlns:p14="http://schemas.microsoft.com/office/powerpoint/2010/main" val="23114012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C84376-99C1-451B-83FC-A48E177C7A7D}"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131B11A3-5A3F-4F31-8540-26ED3EA49AB7}" type="datetime4">
              <a:rPr lang="en-GB"/>
              <a:pPr/>
              <a:t>12 September 2015</a:t>
            </a:fld>
            <a:endParaRPr lang="en-GB" dirty="0"/>
          </a:p>
        </p:txBody>
      </p:sp>
    </p:spTree>
    <p:extLst>
      <p:ext uri="{BB962C8B-B14F-4D97-AF65-F5344CB8AC3E}">
        <p14:creationId xmlns:p14="http://schemas.microsoft.com/office/powerpoint/2010/main" val="2713584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EE65EA-5E3B-4428-B6C4-32443D93741F}" type="slidenum">
              <a:rPr lang="en-GB">
                <a:solidFill>
                  <a:srgbClr val="002C77"/>
                </a:solidFill>
              </a:rPr>
              <a:pPr/>
              <a:t>‹#›</a:t>
            </a:fld>
            <a:endParaRPr lang="en-GB" dirty="0">
              <a:solidFill>
                <a:srgbClr val="002C77"/>
              </a:solidFill>
            </a:endParaRPr>
          </a:p>
        </p:txBody>
      </p:sp>
      <p:sp>
        <p:nvSpPr>
          <p:cNvPr id="6" name="Date Placeholder 5"/>
          <p:cNvSpPr>
            <a:spLocks noGrp="1"/>
          </p:cNvSpPr>
          <p:nvPr>
            <p:ph type="dt" sz="half" idx="11"/>
          </p:nvPr>
        </p:nvSpPr>
        <p:spPr/>
        <p:txBody>
          <a:bodyPr/>
          <a:lstStyle>
            <a:lvl1pPr>
              <a:defRPr/>
            </a:lvl1pPr>
          </a:lstStyle>
          <a:p>
            <a:fld id="{BF7D61C3-48AA-4F4D-9F54-BC0BAABD2D39}" type="datetime4">
              <a:rPr lang="en-GB"/>
              <a:pPr/>
              <a:t>12 September 2015</a:t>
            </a:fld>
            <a:endParaRPr lang="en-GB" dirty="0"/>
          </a:p>
        </p:txBody>
      </p:sp>
    </p:spTree>
    <p:extLst>
      <p:ext uri="{BB962C8B-B14F-4D97-AF65-F5344CB8AC3E}">
        <p14:creationId xmlns:p14="http://schemas.microsoft.com/office/powerpoint/2010/main" val="15321087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2A008EA-216D-4143-8382-5CC62100BD29}"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95289796-9927-4A3A-B3D9-83312D7E5565}" type="datetime4">
              <a:rPr lang="en-GB"/>
              <a:pPr/>
              <a:t>12 September 2015</a:t>
            </a:fld>
            <a:endParaRPr lang="en-GB" dirty="0"/>
          </a:p>
        </p:txBody>
      </p:sp>
    </p:spTree>
    <p:extLst>
      <p:ext uri="{BB962C8B-B14F-4D97-AF65-F5344CB8AC3E}">
        <p14:creationId xmlns:p14="http://schemas.microsoft.com/office/powerpoint/2010/main" val="3634028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EE533F2-30F3-454D-A0DA-674EBD75D6AA}" type="slidenum">
              <a:rPr lang="en-GB">
                <a:solidFill>
                  <a:srgbClr val="002C77"/>
                </a:solidFill>
              </a:rPr>
              <a:pPr/>
              <a:t>‹#›</a:t>
            </a:fld>
            <a:endParaRPr lang="en-GB" dirty="0">
              <a:solidFill>
                <a:srgbClr val="002C77"/>
              </a:solidFill>
            </a:endParaRPr>
          </a:p>
        </p:txBody>
      </p:sp>
      <p:sp>
        <p:nvSpPr>
          <p:cNvPr id="5" name="Date Placeholder 4"/>
          <p:cNvSpPr>
            <a:spLocks noGrp="1"/>
          </p:cNvSpPr>
          <p:nvPr>
            <p:ph type="dt" sz="half" idx="11"/>
          </p:nvPr>
        </p:nvSpPr>
        <p:spPr/>
        <p:txBody>
          <a:bodyPr/>
          <a:lstStyle>
            <a:lvl1pPr>
              <a:defRPr/>
            </a:lvl1pPr>
          </a:lstStyle>
          <a:p>
            <a:fld id="{28F80B20-945C-425E-B25B-0A462705855C}" type="datetime4">
              <a:rPr lang="en-GB"/>
              <a:pPr/>
              <a:t>12 September 2015</a:t>
            </a:fld>
            <a:endParaRPr lang="en-GB" dirty="0"/>
          </a:p>
        </p:txBody>
      </p:sp>
    </p:spTree>
    <p:extLst>
      <p:ext uri="{BB962C8B-B14F-4D97-AF65-F5344CB8AC3E}">
        <p14:creationId xmlns:p14="http://schemas.microsoft.com/office/powerpoint/2010/main" val="406779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6"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6" y="612776"/>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882776"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61C77F82-FE1D-4A21-AFDB-F717C7DC5388}"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D670E0CB-A905-4B4D-8B25-28C539F48853}" type="datetime4">
              <a:rPr lang="en-US"/>
              <a:pPr>
                <a:defRPr/>
              </a:pPr>
              <a:t>September 12, 2015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3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32.xml"/><Relationship Id="rId2" Type="http://schemas.openxmlformats.org/officeDocument/2006/relationships/slideLayout" Target="../slideLayouts/slideLayout13.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0.xml"/><Relationship Id="rId10" Type="http://schemas.openxmlformats.org/officeDocument/2006/relationships/slideLayout" Target="../slideLayouts/slideLayout21.xml"/><Relationship Id="rId19" Type="http://schemas.openxmlformats.org/officeDocument/2006/relationships/tags" Target="../tags/tag3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6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62.xml"/><Relationship Id="rId2" Type="http://schemas.openxmlformats.org/officeDocument/2006/relationships/slideLayout" Target="../slideLayouts/slideLayout25.xml"/><Relationship Id="rId16" Type="http://schemas.openxmlformats.org/officeDocument/2006/relationships/tags" Target="../tags/tag61.xml"/><Relationship Id="rId20" Type="http://schemas.openxmlformats.org/officeDocument/2006/relationships/tags" Target="../tags/tag6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60.xml"/><Relationship Id="rId10" Type="http://schemas.openxmlformats.org/officeDocument/2006/relationships/slideLayout" Target="../slideLayouts/slideLayout33.xml"/><Relationship Id="rId19" Type="http://schemas.openxmlformats.org/officeDocument/2006/relationships/tags" Target="../tags/tag6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18" Type="http://schemas.openxmlformats.org/officeDocument/2006/relationships/tags" Target="../tags/tag7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ags" Target="../tags/tag74.xml"/><Relationship Id="rId2" Type="http://schemas.openxmlformats.org/officeDocument/2006/relationships/slideLayout" Target="../slideLayouts/slideLayout37.xml"/><Relationship Id="rId16" Type="http://schemas.openxmlformats.org/officeDocument/2006/relationships/tags" Target="../tags/tag73.xml"/><Relationship Id="rId20" Type="http://schemas.openxmlformats.org/officeDocument/2006/relationships/tags" Target="../tags/tag7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72.xml"/><Relationship Id="rId10" Type="http://schemas.openxmlformats.org/officeDocument/2006/relationships/slideLayout" Target="../slideLayouts/slideLayout45.xml"/><Relationship Id="rId19" Type="http://schemas.openxmlformats.org/officeDocument/2006/relationships/tags" Target="../tags/tag7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18" Type="http://schemas.openxmlformats.org/officeDocument/2006/relationships/tags" Target="../tags/tag8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86.xml"/><Relationship Id="rId2" Type="http://schemas.openxmlformats.org/officeDocument/2006/relationships/slideLayout" Target="../slideLayouts/slideLayout49.xml"/><Relationship Id="rId16" Type="http://schemas.openxmlformats.org/officeDocument/2006/relationships/tags" Target="../tags/tag85.xml"/><Relationship Id="rId20" Type="http://schemas.openxmlformats.org/officeDocument/2006/relationships/tags" Target="../tags/tag8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84.xml"/><Relationship Id="rId10" Type="http://schemas.openxmlformats.org/officeDocument/2006/relationships/slideLayout" Target="../slideLayouts/slideLayout57.xml"/><Relationship Id="rId19" Type="http://schemas.openxmlformats.org/officeDocument/2006/relationships/tags" Target="../tags/tag8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ags" Target="../tags/tag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ags" Target="../tags/tag97.xml"/><Relationship Id="rId3" Type="http://schemas.openxmlformats.org/officeDocument/2006/relationships/slideLayout" Target="../slideLayouts/slideLayout62.xml"/><Relationship Id="rId21" Type="http://schemas.openxmlformats.org/officeDocument/2006/relationships/tags" Target="../tags/tag10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ags" Target="../tags/tag96.xml"/><Relationship Id="rId2" Type="http://schemas.openxmlformats.org/officeDocument/2006/relationships/slideLayout" Target="../slideLayouts/slideLayout61.xml"/><Relationship Id="rId16" Type="http://schemas.openxmlformats.org/officeDocument/2006/relationships/tags" Target="../tags/tag95.xml"/><Relationship Id="rId20" Type="http://schemas.openxmlformats.org/officeDocument/2006/relationships/tags" Target="../tags/tag9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23" Type="http://schemas.openxmlformats.org/officeDocument/2006/relationships/image" Target="../media/image8.png"/><Relationship Id="rId10" Type="http://schemas.openxmlformats.org/officeDocument/2006/relationships/slideLayout" Target="../slideLayouts/slideLayout69.xml"/><Relationship Id="rId19" Type="http://schemas.openxmlformats.org/officeDocument/2006/relationships/tags" Target="../tags/tag9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image" Target="../media/image1.pd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ags" Target="../tags/tag153.xml"/><Relationship Id="rId18" Type="http://schemas.openxmlformats.org/officeDocument/2006/relationships/tags" Target="../tags/tag15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17" Type="http://schemas.openxmlformats.org/officeDocument/2006/relationships/tags" Target="../tags/tag157.xml"/><Relationship Id="rId2" Type="http://schemas.openxmlformats.org/officeDocument/2006/relationships/slideLayout" Target="../slideLayouts/slideLayout75.xml"/><Relationship Id="rId16" Type="http://schemas.openxmlformats.org/officeDocument/2006/relationships/tags" Target="../tags/tag156.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ags" Target="../tags/tag155.xml"/><Relationship Id="rId10" Type="http://schemas.openxmlformats.org/officeDocument/2006/relationships/slideLayout" Target="../slideLayouts/slideLayout83.xml"/><Relationship Id="rId19" Type="http://schemas.openxmlformats.org/officeDocument/2006/relationships/tags" Target="../tags/tag159.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ags" Target="../tags/tag1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4" y="382589"/>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4"/>
            </p:custDataLst>
          </p:nvPr>
        </p:nvSpPr>
        <p:spPr bwMode="gray">
          <a:xfrm>
            <a:off x="455614" y="1277943"/>
            <a:ext cx="8686800"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15"/>
            </p:custDataLst>
          </p:nvPr>
        </p:nvSpPr>
        <p:spPr bwMode="gray">
          <a:xfrm>
            <a:off x="477843" y="6534150"/>
            <a:ext cx="2897187"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dirty="0">
                <a:solidFill>
                  <a:srgbClr val="7C848A"/>
                </a:solidFill>
                <a:ea typeface="+mn-ea"/>
                <a:cs typeface="Arial" charset="0"/>
              </a:rPr>
              <a:t>© 2011 GUY Scenario 321</a:t>
            </a:r>
            <a:endParaRPr lang="en-US" sz="700" dirty="0">
              <a:solidFill>
                <a:srgbClr val="7C848A"/>
              </a:solidFill>
              <a:ea typeface="+mn-ea"/>
            </a:endParaRPr>
          </a:p>
        </p:txBody>
      </p:sp>
      <p:sp>
        <p:nvSpPr>
          <p:cNvPr id="1049" name="SlideNumber"/>
          <p:cNvSpPr>
            <a:spLocks noGrp="1" noChangeArrowheads="1"/>
          </p:cNvSpPr>
          <p:nvPr>
            <p:ph type="sldNum" sz="quarter" idx="4"/>
            <p:custDataLst>
              <p:tags r:id="rId16"/>
            </p:custDataLst>
          </p:nvPr>
        </p:nvSpPr>
        <p:spPr bwMode="gray">
          <a:xfrm>
            <a:off x="8691568" y="6483359"/>
            <a:ext cx="447675"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ct val="100000"/>
              </a:lnSpc>
              <a:defRPr sz="1100" smtClean="0">
                <a:solidFill>
                  <a:schemeClr val="accent1"/>
                </a:solidFill>
                <a:ea typeface="+mn-ea"/>
              </a:defRPr>
            </a:lvl1pPr>
          </a:lstStyle>
          <a:p>
            <a:pPr>
              <a:defRPr/>
            </a:pPr>
            <a:fld id="{824979D0-5297-4DE6-9C86-2CAFAFAA1AEB}" type="slidenum">
              <a:rPr lang="en-US"/>
              <a:pPr>
                <a:defRPr/>
              </a:pPr>
              <a:t>‹#›</a:t>
            </a:fld>
            <a:endParaRPr lang="en-US" dirty="0"/>
          </a:p>
        </p:txBody>
      </p:sp>
      <p:sp>
        <p:nvSpPr>
          <p:cNvPr id="1052" name="Date" hidden="1"/>
          <p:cNvSpPr>
            <a:spLocks noGrp="1" noChangeArrowheads="1"/>
          </p:cNvSpPr>
          <p:nvPr>
            <p:ph type="dt" sz="half" idx="2"/>
            <p:custDataLst>
              <p:tags r:id="rId17"/>
            </p:custDataLst>
          </p:nvPr>
        </p:nvSpPr>
        <p:spPr bwMode="gray">
          <a:xfrm>
            <a:off x="4262440" y="6532792"/>
            <a:ext cx="1079500"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nSpc>
                <a:spcPct val="100000"/>
              </a:lnSpc>
              <a:spcBef>
                <a:spcPct val="50000"/>
              </a:spcBef>
              <a:defRPr sz="700" smtClean="0">
                <a:solidFill>
                  <a:srgbClr val="7C848A"/>
                </a:solidFill>
                <a:ea typeface="+mn-ea"/>
                <a:cs typeface="Arial" charset="0"/>
              </a:defRPr>
            </a:lvl1pPr>
          </a:lstStyle>
          <a:p>
            <a:pPr>
              <a:defRPr/>
            </a:pPr>
            <a:fld id="{8EF70537-5048-4EA5-84FC-1AA7F405B33C}" type="datetime4">
              <a:rPr lang="en-US"/>
              <a:pPr>
                <a:defRPr/>
              </a:pPr>
              <a:t>September 12, 2015</a:t>
            </a:fld>
            <a:endParaRPr lang="en-US" dirty="0"/>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dirty="0">
                <a:solidFill>
                  <a:schemeClr val="bg2"/>
                </a:solidFill>
                <a:ea typeface="+mn-ea"/>
              </a:rPr>
              <a:t>GUY CARPENTER</a:t>
            </a:r>
          </a:p>
        </p:txBody>
      </p:sp>
      <p:sp>
        <p:nvSpPr>
          <p:cNvPr id="1060" name="Filepath"/>
          <p:cNvSpPr txBox="1">
            <a:spLocks noChangeArrowheads="1"/>
          </p:cNvSpPr>
          <p:nvPr>
            <p:custDataLst>
              <p:tags r:id="rId19"/>
            </p:custDataLst>
          </p:nvPr>
        </p:nvSpPr>
        <p:spPr bwMode="gray">
          <a:xfrm>
            <a:off x="2482854" y="6528028"/>
            <a:ext cx="6021388" cy="107722"/>
          </a:xfrm>
          <a:prstGeom prst="rect">
            <a:avLst/>
          </a:prstGeom>
          <a:noFill/>
          <a:ln w="9525">
            <a:noFill/>
            <a:miter lim="800000"/>
            <a:headEnd/>
            <a:tailEnd/>
          </a:ln>
          <a:effectLst/>
        </p:spPr>
        <p:txBody>
          <a:bodyPr lIns="0" tIns="0" rIns="0" bIns="0" anchor="b">
            <a:spAutoFit/>
          </a:bodyPr>
          <a:lstStyle/>
          <a:p>
            <a:pPr algn="r">
              <a:lnSpc>
                <a:spcPct val="100000"/>
              </a:lnSpc>
              <a:spcBef>
                <a:spcPct val="50000"/>
              </a:spcBef>
              <a:defRPr/>
            </a:pPr>
            <a:endParaRPr lang="en-US" sz="700" dirty="0">
              <a:solidFill>
                <a:schemeClr val="bg2"/>
              </a:solidFill>
              <a:ea typeface="+mn-ea"/>
            </a:endParaRPr>
          </a:p>
        </p:txBody>
      </p:sp>
      <p:sp>
        <p:nvSpPr>
          <p:cNvPr id="1061" name="Freeform 37"/>
          <p:cNvSpPr>
            <a:spLocks/>
          </p:cNvSpPr>
          <p:nvPr/>
        </p:nvSpPr>
        <p:spPr bwMode="gray">
          <a:xfrm>
            <a:off x="0" y="0"/>
            <a:ext cx="9601200"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defRPr/>
            </a:pPr>
            <a:endParaRPr lang="en-GB" dirty="0">
              <a:ea typeface="+mn-ea"/>
            </a:endParaRPr>
          </a:p>
        </p:txBody>
      </p:sp>
      <p:sp>
        <p:nvSpPr>
          <p:cNvPr id="1062" name="Freeform 38"/>
          <p:cNvSpPr>
            <a:spLocks/>
          </p:cNvSpPr>
          <p:nvPr/>
        </p:nvSpPr>
        <p:spPr bwMode="gray">
          <a:xfrm>
            <a:off x="0" y="88901"/>
            <a:ext cx="9601200"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defRPr/>
            </a:pPr>
            <a:endParaRPr lang="en-GB" dirty="0">
              <a:ea typeface="+mn-ea"/>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l" rtl="0" eaLnBrk="1" fontAlgn="base" hangingPunct="1">
        <a:lnSpc>
          <a:spcPct val="83000"/>
        </a:lnSpc>
        <a:spcBef>
          <a:spcPct val="0"/>
        </a:spcBef>
        <a:spcAft>
          <a:spcPct val="0"/>
        </a:spcAft>
        <a:defRPr sz="2100">
          <a:solidFill>
            <a:schemeClr val="accent1"/>
          </a:solidFill>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43"/>
            <a:ext cx="8686800" cy="4987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16"/>
            </p:custDataLst>
          </p:nvPr>
        </p:nvSpPr>
        <p:spPr bwMode="gray">
          <a:xfrm>
            <a:off x="477842" y="6534150"/>
            <a:ext cx="2897187"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dirty="0">
                <a:solidFill>
                  <a:srgbClr val="7C848A"/>
                </a:solidFill>
                <a:ea typeface="Arial" charset="0"/>
                <a:cs typeface="Arial" charset="0"/>
              </a:rPr>
              <a:t>© 2011 GUY Scenario 329</a:t>
            </a:r>
            <a:endParaRPr lang="en-US" sz="700" dirty="0">
              <a:solidFill>
                <a:srgbClr val="7C848A"/>
              </a:solidFill>
              <a:ea typeface="MS PGothic"/>
            </a:endParaRPr>
          </a:p>
        </p:txBody>
      </p:sp>
      <p:sp>
        <p:nvSpPr>
          <p:cNvPr id="1049" name="SlideNumber"/>
          <p:cNvSpPr>
            <a:spLocks noGrp="1" noChangeArrowheads="1"/>
          </p:cNvSpPr>
          <p:nvPr>
            <p:ph type="sldNum" sz="quarter" idx="4"/>
            <p:custDataLst>
              <p:tags r:id="rId17"/>
            </p:custDataLst>
          </p:nvPr>
        </p:nvSpPr>
        <p:spPr bwMode="gray">
          <a:xfrm>
            <a:off x="8691567" y="6483358"/>
            <a:ext cx="447675"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ea typeface="+mn-ea"/>
                <a:cs typeface="+mn-cs"/>
              </a:defRPr>
            </a:lvl1pPr>
          </a:lstStyle>
          <a:p>
            <a:pPr>
              <a:defRPr/>
            </a:pPr>
            <a:fld id="{63D934AF-A420-40EC-BD73-BD8138BB931C}" type="slidenum">
              <a:rPr lang="en-US">
                <a:solidFill>
                  <a:srgbClr val="002C77"/>
                </a:solidFill>
              </a:rPr>
              <a:pPr>
                <a:defRPr/>
              </a:pPr>
              <a:t>‹#›</a:t>
            </a:fld>
            <a:endParaRPr lang="en-US" dirty="0">
              <a:solidFill>
                <a:srgbClr val="002C77"/>
              </a:solidFill>
            </a:endParaRPr>
          </a:p>
        </p:txBody>
      </p:sp>
      <p:sp>
        <p:nvSpPr>
          <p:cNvPr id="1052" name="Date" hidden="1"/>
          <p:cNvSpPr>
            <a:spLocks noGrp="1" noChangeArrowheads="1"/>
          </p:cNvSpPr>
          <p:nvPr>
            <p:ph type="dt" sz="half" idx="2"/>
            <p:custDataLst>
              <p:tags r:id="rId18"/>
            </p:custDataLst>
          </p:nvPr>
        </p:nvSpPr>
        <p:spPr bwMode="gray">
          <a:xfrm>
            <a:off x="4262440" y="6532792"/>
            <a:ext cx="1079500" cy="10772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ctr">
              <a:lnSpc>
                <a:spcPct val="100000"/>
              </a:lnSpc>
              <a:spcBef>
                <a:spcPct val="50000"/>
              </a:spcBef>
              <a:defRPr sz="700">
                <a:solidFill>
                  <a:srgbClr val="7C848A"/>
                </a:solidFill>
                <a:ea typeface="Arial" charset="0"/>
                <a:cs typeface="Arial" charset="0"/>
              </a:defRPr>
            </a:lvl1pPr>
          </a:lstStyle>
          <a:p>
            <a:pPr>
              <a:defRPr/>
            </a:pPr>
            <a:fld id="{17976FD3-20C2-4B51-898E-AF6AEAE15C1C}" type="datetime1">
              <a:rPr lang="en-US"/>
              <a:pPr>
                <a:defRPr/>
              </a:pPr>
              <a:t>9/12/2015</a:t>
            </a:fld>
            <a:endParaRPr lang="en-US" dirty="0"/>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dirty="0">
                <a:solidFill>
                  <a:srgbClr val="7C848A"/>
                </a:solidFill>
                <a:ea typeface="MS PGothic"/>
              </a:rPr>
              <a:t>GUY CARPENTER</a:t>
            </a:r>
          </a:p>
        </p:txBody>
      </p:sp>
      <p:sp>
        <p:nvSpPr>
          <p:cNvPr id="1060" name="Filepath"/>
          <p:cNvSpPr txBox="1">
            <a:spLocks noChangeArrowheads="1"/>
          </p:cNvSpPr>
          <p:nvPr>
            <p:custDataLst>
              <p:tags r:id="rId20"/>
            </p:custDataLst>
          </p:nvPr>
        </p:nvSpPr>
        <p:spPr bwMode="gray">
          <a:xfrm>
            <a:off x="2482854" y="6528028"/>
            <a:ext cx="6021388" cy="107722"/>
          </a:xfrm>
          <a:prstGeom prst="rect">
            <a:avLst/>
          </a:prstGeom>
          <a:noFill/>
          <a:ln w="9525">
            <a:noFill/>
            <a:miter lim="800000"/>
            <a:headEnd/>
            <a:tailEnd/>
          </a:ln>
          <a:effectLst/>
        </p:spPr>
        <p:txBody>
          <a:bodyPr lIns="0" tIns="0" rIns="0" bIns="0" anchor="b">
            <a:spAutoFit/>
          </a:bodyPr>
          <a:lstStyle/>
          <a:p>
            <a:pPr algn="r">
              <a:lnSpc>
                <a:spcPct val="100000"/>
              </a:lnSpc>
              <a:spcBef>
                <a:spcPct val="50000"/>
              </a:spcBef>
              <a:defRPr/>
            </a:pPr>
            <a:endParaRPr lang="en-US" sz="700" dirty="0">
              <a:solidFill>
                <a:srgbClr val="7C848A"/>
              </a:solidFill>
              <a:ea typeface="MS PGothic"/>
            </a:endParaRPr>
          </a:p>
        </p:txBody>
      </p:sp>
      <p:sp>
        <p:nvSpPr>
          <p:cNvPr id="1061" name="Freeform 37"/>
          <p:cNvSpPr>
            <a:spLocks/>
          </p:cNvSpPr>
          <p:nvPr userDrawn="1"/>
        </p:nvSpPr>
        <p:spPr bwMode="gray">
          <a:xfrm>
            <a:off x="0" y="0"/>
            <a:ext cx="9601200"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defRPr/>
            </a:pPr>
            <a:endParaRPr lang="en-US" dirty="0">
              <a:solidFill>
                <a:srgbClr val="000000"/>
              </a:solidFill>
              <a:ea typeface="MS PGothic"/>
            </a:endParaRPr>
          </a:p>
        </p:txBody>
      </p:sp>
      <p:sp>
        <p:nvSpPr>
          <p:cNvPr id="1062" name="Freeform 38"/>
          <p:cNvSpPr>
            <a:spLocks/>
          </p:cNvSpPr>
          <p:nvPr userDrawn="1"/>
        </p:nvSpPr>
        <p:spPr bwMode="gray">
          <a:xfrm>
            <a:off x="0" y="88900"/>
            <a:ext cx="9601200"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defRPr/>
            </a:pPr>
            <a:endParaRPr lang="en-US" dirty="0">
              <a:solidFill>
                <a:srgbClr val="000000"/>
              </a:solidFill>
              <a:ea typeface="MS PGothic"/>
            </a:endParaRPr>
          </a:p>
        </p:txBody>
      </p:sp>
    </p:spTree>
    <p:extLst>
      <p:ext uri="{BB962C8B-B14F-4D97-AF65-F5344CB8AC3E}">
        <p14:creationId xmlns:p14="http://schemas.microsoft.com/office/powerpoint/2010/main" val="288341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S PGothic"/>
          <a:cs typeface="MS PGothic"/>
        </a:defRPr>
      </a:lvl1pPr>
      <a:lvl2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2pPr>
      <a:lvl3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3pPr>
      <a:lvl4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4pPr>
      <a:lvl5pPr algn="l" rtl="0" eaLnBrk="0" fontAlgn="base" hangingPunct="0">
        <a:lnSpc>
          <a:spcPct val="83000"/>
        </a:lnSpc>
        <a:spcBef>
          <a:spcPct val="0"/>
        </a:spcBef>
        <a:spcAft>
          <a:spcPct val="0"/>
        </a:spcAft>
        <a:defRPr sz="2100">
          <a:solidFill>
            <a:schemeClr val="accent1"/>
          </a:solidFill>
          <a:latin typeface="Arial" charset="0"/>
          <a:ea typeface="MS PGothic"/>
          <a:cs typeface="MS PGothic"/>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S PGothic"/>
          <a:cs typeface="+mn-cs"/>
        </a:defRPr>
      </a:lvl2pPr>
      <a:lvl3pPr marL="6858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3pPr>
      <a:lvl4pPr marL="8636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4pPr>
      <a:lvl5pPr marL="1041400" indent="-177800" algn="l" rtl="0" eaLnBrk="0" fontAlgn="base" hangingPunct="0">
        <a:spcBef>
          <a:spcPct val="20000"/>
        </a:spcBef>
        <a:spcAft>
          <a:spcPct val="0"/>
        </a:spcAft>
        <a:buFont typeface="Arial" charset="0"/>
        <a:buChar char="-"/>
        <a:defRPr sz="2000">
          <a:solidFill>
            <a:schemeClr val="tx1"/>
          </a:solidFill>
          <a:latin typeface="+mn-lt"/>
          <a:ea typeface="MS PGothic"/>
          <a:cs typeface="+mn-cs"/>
        </a:defRPr>
      </a:lvl5pPr>
      <a:lvl6pPr marL="1498600" indent="-177800" algn="l" rtl="0" fontAlgn="base">
        <a:spcBef>
          <a:spcPct val="20000"/>
        </a:spcBef>
        <a:spcAft>
          <a:spcPct val="0"/>
        </a:spcAft>
        <a:buFont typeface="Arial" charset="0"/>
        <a:buChar char="-"/>
        <a:defRPr sz="2000">
          <a:solidFill>
            <a:schemeClr val="tx1"/>
          </a:solidFill>
          <a:latin typeface="+mn-lt"/>
          <a:ea typeface="+mn-ea"/>
          <a:cs typeface="+mn-cs"/>
        </a:defRPr>
      </a:lvl6pPr>
      <a:lvl7pPr marL="1955800" indent="-177800" algn="l" rtl="0" fontAlgn="base">
        <a:spcBef>
          <a:spcPct val="20000"/>
        </a:spcBef>
        <a:spcAft>
          <a:spcPct val="0"/>
        </a:spcAft>
        <a:buFont typeface="Arial" charset="0"/>
        <a:buChar char="-"/>
        <a:defRPr sz="2000">
          <a:solidFill>
            <a:schemeClr val="tx1"/>
          </a:solidFill>
          <a:latin typeface="+mn-lt"/>
          <a:ea typeface="+mn-ea"/>
          <a:cs typeface="+mn-cs"/>
        </a:defRPr>
      </a:lvl7pPr>
      <a:lvl8pPr marL="2413000" indent="-177800" algn="l" rtl="0" fontAlgn="base">
        <a:spcBef>
          <a:spcPct val="20000"/>
        </a:spcBef>
        <a:spcAft>
          <a:spcPct val="0"/>
        </a:spcAft>
        <a:buFont typeface="Arial" charset="0"/>
        <a:buChar char="-"/>
        <a:defRPr sz="2000">
          <a:solidFill>
            <a:schemeClr val="tx1"/>
          </a:solidFill>
          <a:latin typeface="+mn-lt"/>
          <a:ea typeface="+mn-ea"/>
          <a:cs typeface="+mn-cs"/>
        </a:defRPr>
      </a:lvl8pPr>
      <a:lvl9pPr marL="2870200" indent="-1778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43"/>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Copyright" hidden="1"/>
          <p:cNvSpPr txBox="1">
            <a:spLocks noChangeArrowheads="1"/>
          </p:cNvSpPr>
          <p:nvPr>
            <p:custDataLst>
              <p:tags r:id="rId16"/>
            </p:custDataLst>
          </p:nvPr>
        </p:nvSpPr>
        <p:spPr bwMode="gray">
          <a:xfrm>
            <a:off x="477842"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dirty="0" smtClean="0">
                <a:solidFill>
                  <a:srgbClr val="7C848A"/>
                </a:solidFill>
                <a:ea typeface="MS PGothic"/>
                <a:cs typeface="Arial" charset="0"/>
              </a:rPr>
              <a:t>© 2014 Guy Carpenter &amp; Company Ltd.</a:t>
            </a:r>
            <a:endParaRPr lang="en-GB" sz="700" dirty="0">
              <a:solidFill>
                <a:srgbClr val="7C848A"/>
              </a:solidFill>
              <a:ea typeface="MS PGothic"/>
            </a:endParaRPr>
          </a:p>
        </p:txBody>
      </p:sp>
      <p:sp>
        <p:nvSpPr>
          <p:cNvPr id="1049" name="SlideNumber"/>
          <p:cNvSpPr>
            <a:spLocks noGrp="1" noChangeArrowheads="1"/>
          </p:cNvSpPr>
          <p:nvPr>
            <p:ph type="sldNum" sz="quarter" idx="4"/>
            <p:custDataLst>
              <p:tags r:id="rId17"/>
            </p:custDataLst>
          </p:nvPr>
        </p:nvSpPr>
        <p:spPr bwMode="gray">
          <a:xfrm>
            <a:off x="8691567" y="6483358"/>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B6842014-B284-491E-9C8A-6E6DEBF97A2B}" type="slidenum">
              <a:rPr lang="en-GB" smtClean="0">
                <a:solidFill>
                  <a:srgbClr val="002C77"/>
                </a:solidFill>
                <a:ea typeface="MS PGothic"/>
              </a:rPr>
              <a:pPr/>
              <a:t>‹#›</a:t>
            </a:fld>
            <a:endParaRPr lang="en-GB" dirty="0">
              <a:solidFill>
                <a:srgbClr val="002C77"/>
              </a:solidFill>
              <a:ea typeface="MS PGothic"/>
            </a:endParaRPr>
          </a:p>
        </p:txBody>
      </p:sp>
      <p:sp>
        <p:nvSpPr>
          <p:cNvPr id="1052" name="Date" hidden="1"/>
          <p:cNvSpPr>
            <a:spLocks noGrp="1" noChangeArrowheads="1"/>
          </p:cNvSpPr>
          <p:nvPr>
            <p:ph type="dt" sz="half" idx="2"/>
            <p:custDataLst>
              <p:tags r:id="rId18"/>
            </p:custDataLst>
          </p:nvPr>
        </p:nvSpPr>
        <p:spPr bwMode="gray">
          <a:xfrm>
            <a:off x="4262440"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7C94196E-7F5A-485E-8E10-E0E6DF8106F8}" type="datetime4">
              <a:rPr lang="en-GB" smtClean="0">
                <a:ea typeface="MS PGothic"/>
              </a:rPr>
              <a:pPr/>
              <a:t>12 September 2015</a:t>
            </a:fld>
            <a:endParaRPr lang="en-GB" dirty="0">
              <a:ea typeface="MS PGothic"/>
            </a:endParaRPr>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dirty="0" smtClean="0">
                <a:solidFill>
                  <a:srgbClr val="7C848A"/>
                </a:solidFill>
                <a:ea typeface="MS PGothic"/>
              </a:rPr>
              <a:t>GUY CARPENTER</a:t>
            </a:r>
            <a:endParaRPr lang="en-GB" sz="700" dirty="0">
              <a:solidFill>
                <a:srgbClr val="7C848A"/>
              </a:solidFill>
              <a:ea typeface="MS PGothic"/>
            </a:endParaRPr>
          </a:p>
        </p:txBody>
      </p:sp>
      <p:sp>
        <p:nvSpPr>
          <p:cNvPr id="1060" name="Filepath"/>
          <p:cNvSpPr txBox="1">
            <a:spLocks noChangeArrowheads="1"/>
          </p:cNvSpPr>
          <p:nvPr>
            <p:custDataLst>
              <p:tags r:id="rId20"/>
            </p:custDataLst>
          </p:nvPr>
        </p:nvSpPr>
        <p:spPr bwMode="gray">
          <a:xfrm>
            <a:off x="2482854"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sz="700" dirty="0">
              <a:solidFill>
                <a:srgbClr val="7C848A"/>
              </a:solidFill>
              <a:ea typeface="MS PGothic"/>
            </a:endParaRPr>
          </a:p>
        </p:txBody>
      </p:sp>
      <p:sp>
        <p:nvSpPr>
          <p:cNvPr id="2" name="Freeform 1"/>
          <p:cNvSpPr/>
          <p:nvPr userDrawn="1"/>
        </p:nvSpPr>
        <p:spPr bwMode="auto">
          <a:xfrm>
            <a:off x="4"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3" name="Freeform 2"/>
          <p:cNvSpPr/>
          <p:nvPr userDrawn="1"/>
        </p:nvSpPr>
        <p:spPr bwMode="auto">
          <a:xfrm>
            <a:off x="4"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Tree>
    <p:extLst>
      <p:ext uri="{BB962C8B-B14F-4D97-AF65-F5344CB8AC3E}">
        <p14:creationId xmlns:p14="http://schemas.microsoft.com/office/powerpoint/2010/main" val="31287886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43"/>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Copyright" hidden="1"/>
          <p:cNvSpPr txBox="1">
            <a:spLocks noChangeArrowheads="1"/>
          </p:cNvSpPr>
          <p:nvPr>
            <p:custDataLst>
              <p:tags r:id="rId16"/>
            </p:custDataLst>
          </p:nvPr>
        </p:nvSpPr>
        <p:spPr bwMode="gray">
          <a:xfrm>
            <a:off x="477842"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dirty="0" smtClean="0">
                <a:solidFill>
                  <a:srgbClr val="7C848A"/>
                </a:solidFill>
                <a:ea typeface="MS PGothic"/>
                <a:cs typeface="Arial" charset="0"/>
              </a:rPr>
              <a:t>© 2014 Guy Carpenter &amp; Company Ltd.</a:t>
            </a:r>
            <a:endParaRPr lang="en-GB" sz="700" dirty="0">
              <a:solidFill>
                <a:srgbClr val="7C848A"/>
              </a:solidFill>
              <a:ea typeface="MS PGothic"/>
            </a:endParaRPr>
          </a:p>
        </p:txBody>
      </p:sp>
      <p:sp>
        <p:nvSpPr>
          <p:cNvPr id="1049" name="SlideNumber"/>
          <p:cNvSpPr>
            <a:spLocks noGrp="1" noChangeArrowheads="1"/>
          </p:cNvSpPr>
          <p:nvPr>
            <p:ph type="sldNum" sz="quarter" idx="4"/>
            <p:custDataLst>
              <p:tags r:id="rId17"/>
            </p:custDataLst>
          </p:nvPr>
        </p:nvSpPr>
        <p:spPr bwMode="gray">
          <a:xfrm>
            <a:off x="8691567" y="6483358"/>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B6842014-B284-491E-9C8A-6E6DEBF97A2B}" type="slidenum">
              <a:rPr lang="en-GB" smtClean="0">
                <a:solidFill>
                  <a:srgbClr val="002C77"/>
                </a:solidFill>
                <a:ea typeface="MS PGothic"/>
              </a:rPr>
              <a:pPr/>
              <a:t>‹#›</a:t>
            </a:fld>
            <a:endParaRPr lang="en-GB" dirty="0">
              <a:solidFill>
                <a:srgbClr val="002C77"/>
              </a:solidFill>
              <a:ea typeface="MS PGothic"/>
            </a:endParaRPr>
          </a:p>
        </p:txBody>
      </p:sp>
      <p:sp>
        <p:nvSpPr>
          <p:cNvPr id="1052" name="Date" hidden="1"/>
          <p:cNvSpPr>
            <a:spLocks noGrp="1" noChangeArrowheads="1"/>
          </p:cNvSpPr>
          <p:nvPr>
            <p:ph type="dt" sz="half" idx="2"/>
            <p:custDataLst>
              <p:tags r:id="rId18"/>
            </p:custDataLst>
          </p:nvPr>
        </p:nvSpPr>
        <p:spPr bwMode="gray">
          <a:xfrm>
            <a:off x="4262440"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7C94196E-7F5A-485E-8E10-E0E6DF8106F8}" type="datetime4">
              <a:rPr lang="en-GB" smtClean="0">
                <a:ea typeface="MS PGothic"/>
              </a:rPr>
              <a:pPr/>
              <a:t>12 September 2015</a:t>
            </a:fld>
            <a:endParaRPr lang="en-GB" dirty="0">
              <a:ea typeface="MS PGothic"/>
            </a:endParaRPr>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dirty="0" smtClean="0">
                <a:solidFill>
                  <a:srgbClr val="7C848A"/>
                </a:solidFill>
                <a:ea typeface="MS PGothic"/>
              </a:rPr>
              <a:t>GUY CARPENTER</a:t>
            </a:r>
            <a:endParaRPr lang="en-GB" sz="700" dirty="0">
              <a:solidFill>
                <a:srgbClr val="7C848A"/>
              </a:solidFill>
              <a:ea typeface="MS PGothic"/>
            </a:endParaRPr>
          </a:p>
        </p:txBody>
      </p:sp>
      <p:sp>
        <p:nvSpPr>
          <p:cNvPr id="1060" name="Filepath"/>
          <p:cNvSpPr txBox="1">
            <a:spLocks noChangeArrowheads="1"/>
          </p:cNvSpPr>
          <p:nvPr>
            <p:custDataLst>
              <p:tags r:id="rId20"/>
            </p:custDataLst>
          </p:nvPr>
        </p:nvSpPr>
        <p:spPr bwMode="gray">
          <a:xfrm>
            <a:off x="2482854"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sz="700" dirty="0">
              <a:solidFill>
                <a:srgbClr val="7C848A"/>
              </a:solidFill>
              <a:ea typeface="MS PGothic"/>
            </a:endParaRPr>
          </a:p>
        </p:txBody>
      </p:sp>
      <p:sp>
        <p:nvSpPr>
          <p:cNvPr id="2" name="Freeform 1"/>
          <p:cNvSpPr/>
          <p:nvPr userDrawn="1"/>
        </p:nvSpPr>
        <p:spPr bwMode="auto">
          <a:xfrm>
            <a:off x="4"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3" name="Freeform 2"/>
          <p:cNvSpPr/>
          <p:nvPr userDrawn="1"/>
        </p:nvSpPr>
        <p:spPr bwMode="auto">
          <a:xfrm>
            <a:off x="4"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Tree>
    <p:extLst>
      <p:ext uri="{BB962C8B-B14F-4D97-AF65-F5344CB8AC3E}">
        <p14:creationId xmlns:p14="http://schemas.microsoft.com/office/powerpoint/2010/main" val="5188216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43"/>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Copyright" hidden="1"/>
          <p:cNvSpPr txBox="1">
            <a:spLocks noChangeArrowheads="1"/>
          </p:cNvSpPr>
          <p:nvPr>
            <p:custDataLst>
              <p:tags r:id="rId16"/>
            </p:custDataLst>
          </p:nvPr>
        </p:nvSpPr>
        <p:spPr bwMode="gray">
          <a:xfrm>
            <a:off x="477842"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dirty="0" smtClean="0">
                <a:solidFill>
                  <a:srgbClr val="7C848A"/>
                </a:solidFill>
                <a:ea typeface="MS PGothic"/>
                <a:cs typeface="Arial" charset="0"/>
              </a:rPr>
              <a:t>© 2014 Guy Carpenter &amp; Company Ltd.</a:t>
            </a:r>
            <a:endParaRPr lang="en-GB" sz="700" dirty="0">
              <a:solidFill>
                <a:srgbClr val="7C848A"/>
              </a:solidFill>
              <a:ea typeface="MS PGothic"/>
            </a:endParaRPr>
          </a:p>
        </p:txBody>
      </p:sp>
      <p:sp>
        <p:nvSpPr>
          <p:cNvPr id="1049" name="SlideNumber"/>
          <p:cNvSpPr>
            <a:spLocks noGrp="1" noChangeArrowheads="1"/>
          </p:cNvSpPr>
          <p:nvPr>
            <p:ph type="sldNum" sz="quarter" idx="4"/>
            <p:custDataLst>
              <p:tags r:id="rId17"/>
            </p:custDataLst>
          </p:nvPr>
        </p:nvSpPr>
        <p:spPr bwMode="gray">
          <a:xfrm>
            <a:off x="8691567" y="6483358"/>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B6842014-B284-491E-9C8A-6E6DEBF97A2B}" type="slidenum">
              <a:rPr lang="en-GB" smtClean="0">
                <a:solidFill>
                  <a:srgbClr val="002C77"/>
                </a:solidFill>
                <a:ea typeface="MS PGothic"/>
              </a:rPr>
              <a:pPr/>
              <a:t>‹#›</a:t>
            </a:fld>
            <a:endParaRPr lang="en-GB" dirty="0">
              <a:solidFill>
                <a:srgbClr val="002C77"/>
              </a:solidFill>
              <a:ea typeface="MS PGothic"/>
            </a:endParaRPr>
          </a:p>
        </p:txBody>
      </p:sp>
      <p:sp>
        <p:nvSpPr>
          <p:cNvPr id="1052" name="Date" hidden="1"/>
          <p:cNvSpPr>
            <a:spLocks noGrp="1" noChangeArrowheads="1"/>
          </p:cNvSpPr>
          <p:nvPr>
            <p:ph type="dt" sz="half" idx="2"/>
            <p:custDataLst>
              <p:tags r:id="rId18"/>
            </p:custDataLst>
          </p:nvPr>
        </p:nvSpPr>
        <p:spPr bwMode="gray">
          <a:xfrm>
            <a:off x="4262440"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7C94196E-7F5A-485E-8E10-E0E6DF8106F8}" type="datetime4">
              <a:rPr lang="en-GB" smtClean="0">
                <a:ea typeface="MS PGothic"/>
              </a:rPr>
              <a:pPr/>
              <a:t>12 September 2015</a:t>
            </a:fld>
            <a:endParaRPr lang="en-GB" dirty="0">
              <a:ea typeface="MS PGothic"/>
            </a:endParaRPr>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dirty="0" smtClean="0">
                <a:solidFill>
                  <a:srgbClr val="7C848A"/>
                </a:solidFill>
                <a:ea typeface="MS PGothic"/>
              </a:rPr>
              <a:t>GUY CARPENTER</a:t>
            </a:r>
            <a:endParaRPr lang="en-GB" sz="700" dirty="0">
              <a:solidFill>
                <a:srgbClr val="7C848A"/>
              </a:solidFill>
              <a:ea typeface="MS PGothic"/>
            </a:endParaRPr>
          </a:p>
        </p:txBody>
      </p:sp>
      <p:sp>
        <p:nvSpPr>
          <p:cNvPr id="1060" name="Filepath"/>
          <p:cNvSpPr txBox="1">
            <a:spLocks noChangeArrowheads="1"/>
          </p:cNvSpPr>
          <p:nvPr>
            <p:custDataLst>
              <p:tags r:id="rId20"/>
            </p:custDataLst>
          </p:nvPr>
        </p:nvSpPr>
        <p:spPr bwMode="gray">
          <a:xfrm>
            <a:off x="2482854"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sz="700" dirty="0">
              <a:solidFill>
                <a:srgbClr val="7C848A"/>
              </a:solidFill>
              <a:ea typeface="MS PGothic"/>
            </a:endParaRPr>
          </a:p>
        </p:txBody>
      </p:sp>
      <p:sp>
        <p:nvSpPr>
          <p:cNvPr id="2" name="Freeform 1"/>
          <p:cNvSpPr/>
          <p:nvPr userDrawn="1"/>
        </p:nvSpPr>
        <p:spPr bwMode="auto">
          <a:xfrm>
            <a:off x="4"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3" name="Freeform 2"/>
          <p:cNvSpPr/>
          <p:nvPr userDrawn="1"/>
        </p:nvSpPr>
        <p:spPr bwMode="auto">
          <a:xfrm>
            <a:off x="4"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Tree>
    <p:extLst>
      <p:ext uri="{BB962C8B-B14F-4D97-AF65-F5344CB8AC3E}">
        <p14:creationId xmlns:p14="http://schemas.microsoft.com/office/powerpoint/2010/main" val="35083631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cNvSpPr>
            <a:spLocks noGrp="1" noChangeArrowheads="1"/>
          </p:cNvSpPr>
          <p:nvPr>
            <p:ph type="title"/>
            <p:custDataLst>
              <p:tags r:id="rId16"/>
            </p:custDataLst>
          </p:nvPr>
        </p:nvSpPr>
        <p:spPr bwMode="gray">
          <a:xfrm>
            <a:off x="455614" y="382588"/>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title style</a:t>
            </a:r>
          </a:p>
        </p:txBody>
      </p:sp>
      <p:sp>
        <p:nvSpPr>
          <p:cNvPr id="15363" name="BodyText"/>
          <p:cNvSpPr>
            <a:spLocks noGrp="1" noChangeArrowheads="1"/>
          </p:cNvSpPr>
          <p:nvPr>
            <p:ph type="body" idx="1"/>
            <p:custDataLst>
              <p:tags r:id="rId17"/>
            </p:custDataLst>
          </p:nvPr>
        </p:nvSpPr>
        <p:spPr bwMode="gray">
          <a:xfrm>
            <a:off x="455614" y="1277944"/>
            <a:ext cx="8686800" cy="4987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Copyright" hidden="1"/>
          <p:cNvSpPr txBox="1">
            <a:spLocks noChangeArrowheads="1"/>
          </p:cNvSpPr>
          <p:nvPr>
            <p:custDataLst>
              <p:tags r:id="rId18"/>
            </p:custDataLst>
          </p:nvPr>
        </p:nvSpPr>
        <p:spPr bwMode="gray">
          <a:xfrm>
            <a:off x="47901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prstTxWarp prst="textNoShape">
              <a:avLst/>
            </a:prstTxWarp>
          </a:bodyPr>
          <a:lstStyle/>
          <a:p>
            <a:pPr algn="l">
              <a:lnSpc>
                <a:spcPct val="100000"/>
              </a:lnSpc>
              <a:spcBef>
                <a:spcPct val="50000"/>
              </a:spcBef>
            </a:pPr>
            <a:r>
              <a:rPr lang="en-US" sz="700" dirty="0">
                <a:solidFill>
                  <a:srgbClr val="7C848A"/>
                </a:solidFill>
                <a:latin typeface="Arial"/>
                <a:ea typeface="Arial" charset="0"/>
                <a:cs typeface="Arial" charset="0"/>
              </a:rPr>
              <a:t>© 2011 Marsh &amp; McLennan Companies, Inc.</a:t>
            </a:r>
            <a:endParaRPr lang="en-US" sz="700" dirty="0">
              <a:solidFill>
                <a:srgbClr val="7C848A"/>
              </a:solidFill>
              <a:latin typeface="Arial"/>
              <a:ea typeface="MS PGothic"/>
            </a:endParaRPr>
          </a:p>
        </p:txBody>
      </p:sp>
      <p:sp>
        <p:nvSpPr>
          <p:cNvPr id="1052" name="Date" hidden="1"/>
          <p:cNvSpPr>
            <a:spLocks noGrp="1" noChangeArrowheads="1"/>
          </p:cNvSpPr>
          <p:nvPr>
            <p:ph type="dt" sz="half" idx="2"/>
            <p:custDataLst>
              <p:tags r:id="rId19"/>
            </p:custDataLst>
          </p:nvPr>
        </p:nvSpPr>
        <p:spPr bwMode="gray">
          <a:xfrm>
            <a:off x="4262440" y="6532563"/>
            <a:ext cx="1079500" cy="107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ea typeface="Arial" charset="0"/>
                <a:cs typeface="Arial" charset="0"/>
              </a:defRPr>
            </a:lvl1pPr>
          </a:lstStyle>
          <a:p>
            <a:fld id="{516E05E1-3405-4067-84F1-509883878443}" type="datetime4">
              <a:rPr lang="en-US" smtClean="0">
                <a:latin typeface="Arial"/>
              </a:rPr>
              <a:pPr/>
              <a:t>September 12, 2015</a:t>
            </a:fld>
            <a:endParaRPr lang="en-US" dirty="0">
              <a:latin typeface="Arial"/>
            </a:endParaRPr>
          </a:p>
        </p:txBody>
      </p:sp>
      <p:sp>
        <p:nvSpPr>
          <p:cNvPr id="12294" name="Business"/>
          <p:cNvSpPr txBox="1">
            <a:spLocks noChangeArrowheads="1"/>
          </p:cNvSpPr>
          <p:nvPr>
            <p:custDataLst>
              <p:tags r:id="rId20"/>
            </p:custDataLst>
          </p:nvPr>
        </p:nvSpPr>
        <p:spPr bwMode="gray">
          <a:xfrm>
            <a:off x="509589" y="6280150"/>
            <a:ext cx="28892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sz="700" dirty="0">
                <a:solidFill>
                  <a:srgbClr val="7C848A"/>
                </a:solidFill>
              </a:rPr>
              <a:t>MARSH &amp; McLENNAN COMPANIES</a:t>
            </a:r>
          </a:p>
        </p:txBody>
      </p:sp>
      <p:sp>
        <p:nvSpPr>
          <p:cNvPr id="12295" name="Filepath"/>
          <p:cNvSpPr txBox="1">
            <a:spLocks noChangeArrowheads="1"/>
          </p:cNvSpPr>
          <p:nvPr>
            <p:custDataLst>
              <p:tags r:id="rId21"/>
            </p:custDataLst>
          </p:nvPr>
        </p:nvSpPr>
        <p:spPr bwMode="gray">
          <a:xfrm>
            <a:off x="2482860" y="6527800"/>
            <a:ext cx="60213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sz="700" dirty="0">
              <a:solidFill>
                <a:srgbClr val="7C848A"/>
              </a:solidFill>
            </a:endParaRPr>
          </a:p>
        </p:txBody>
      </p:sp>
      <p:sp>
        <p:nvSpPr>
          <p:cNvPr id="15368" name="Freeform 37"/>
          <p:cNvSpPr>
            <a:spLocks/>
          </p:cNvSpPr>
          <p:nvPr/>
        </p:nvSpPr>
        <p:spPr bwMode="gray">
          <a:xfrm>
            <a:off x="0" y="0"/>
            <a:ext cx="9601200" cy="292100"/>
          </a:xfrm>
          <a:custGeom>
            <a:avLst/>
            <a:gdLst>
              <a:gd name="T0" fmla="*/ 0 w 6048"/>
              <a:gd name="T1" fmla="*/ 0 h 184"/>
              <a:gd name="T2" fmla="*/ 2147483647 w 6048"/>
              <a:gd name="T3" fmla="*/ 0 h 184"/>
              <a:gd name="T4" fmla="*/ 2147483647 w 6048"/>
              <a:gd name="T5" fmla="*/ 2147483647 h 184"/>
              <a:gd name="T6" fmla="*/ 0 w 6048"/>
              <a:gd name="T7" fmla="*/ 2147483647 h 184"/>
              <a:gd name="T8" fmla="*/ 0 w 6048"/>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5369" name="Freeform 38"/>
          <p:cNvSpPr>
            <a:spLocks/>
          </p:cNvSpPr>
          <p:nvPr/>
        </p:nvSpPr>
        <p:spPr bwMode="gray">
          <a:xfrm>
            <a:off x="0" y="88900"/>
            <a:ext cx="9601200" cy="342900"/>
          </a:xfrm>
          <a:custGeom>
            <a:avLst/>
            <a:gdLst>
              <a:gd name="T0" fmla="*/ 0 w 6048"/>
              <a:gd name="T1" fmla="*/ 0 h 216"/>
              <a:gd name="T2" fmla="*/ 2147483647 w 6048"/>
              <a:gd name="T3" fmla="*/ 2147483647 h 216"/>
              <a:gd name="T4" fmla="*/ 2147483647 w 6048"/>
              <a:gd name="T5" fmla="*/ 2147483647 h 216"/>
              <a:gd name="T6" fmla="*/ 0 w 6048"/>
              <a:gd name="T7" fmla="*/ 2147483647 h 216"/>
              <a:gd name="T8" fmla="*/ 0 w 6048"/>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p:spPr>
        <p:txBody>
          <a:bodyPr wrap="none" lIns="0" tIns="0" anchor="ctr">
            <a:prstTxWarp prst="textNoShape">
              <a:avLst/>
            </a:prstTxWarp>
          </a:bodyPr>
          <a:lstStyle/>
          <a:p>
            <a:endParaRPr lang="en-US" dirty="0">
              <a:solidFill>
                <a:srgbClr val="000000"/>
              </a:solidFill>
              <a:latin typeface="Arial"/>
              <a:ea typeface="MS PGothic"/>
            </a:endParaRPr>
          </a:p>
        </p:txBody>
      </p:sp>
      <p:sp>
        <p:nvSpPr>
          <p:cNvPr id="1063" name="Rectangle 39"/>
          <p:cNvSpPr>
            <a:spLocks noGrp="1" noChangeArrowheads="1"/>
          </p:cNvSpPr>
          <p:nvPr>
            <p:ph type="sldNum" sz="quarter" idx="4"/>
          </p:nvPr>
        </p:nvSpPr>
        <p:spPr bwMode="auto">
          <a:xfrm>
            <a:off x="7281858" y="6259513"/>
            <a:ext cx="2241549" cy="271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000">
                <a:solidFill>
                  <a:srgbClr val="7C848A"/>
                </a:solidFill>
              </a:defRPr>
            </a:lvl1pPr>
          </a:lstStyle>
          <a:p>
            <a:fld id="{1CD7A2EC-8BB9-D949-8334-677E5B0C5EDF}" type="slidenum">
              <a:rPr lang="en-US">
                <a:latin typeface="Arial"/>
                <a:ea typeface="MS PGothic"/>
              </a:rPr>
              <a:pPr/>
              <a:t>‹#›</a:t>
            </a:fld>
            <a:endParaRPr lang="en-US" dirty="0">
              <a:latin typeface="Arial"/>
              <a:ea typeface="MS PGothic"/>
            </a:endParaRPr>
          </a:p>
        </p:txBody>
      </p:sp>
      <p:pic>
        <p:nvPicPr>
          <p:cNvPr id="30722" name="Picture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2"/>
              <a:srcRect/>
              <a:stretch>
                <a:fillRect/>
              </a:stretch>
            </p:blipFill>
          </mc:Choice>
          <mc:Fallback>
            <p:blipFill>
              <a:blip r:embed="rId23"/>
              <a:srcRect/>
              <a:stretch>
                <a:fillRect/>
              </a:stretch>
            </p:blipFill>
          </mc:Fallback>
        </mc:AlternateContent>
        <p:spPr bwMode="auto">
          <a:xfrm>
            <a:off x="-1" y="6537506"/>
            <a:ext cx="9602789" cy="320494"/>
          </a:xfrm>
          <a:prstGeom prst="rect">
            <a:avLst/>
          </a:prstGeom>
          <a:noFill/>
          <a:ln w="9525">
            <a:noFill/>
            <a:miter lim="800000"/>
            <a:headEnd/>
            <a:tailEnd/>
          </a:ln>
          <a:effectLst/>
        </p:spPr>
      </p:pic>
    </p:spTree>
    <p:extLst>
      <p:ext uri="{BB962C8B-B14F-4D97-AF65-F5344CB8AC3E}">
        <p14:creationId xmlns:p14="http://schemas.microsoft.com/office/powerpoint/2010/main" val="28723619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ransition spd="slow">
    <p:wipe dir="r"/>
  </p:transition>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charset="0"/>
        </a:defRPr>
      </a:lvl2pPr>
      <a:lvl3pPr algn="l" rtl="0" eaLnBrk="0" fontAlgn="base" hangingPunct="0">
        <a:lnSpc>
          <a:spcPct val="83000"/>
        </a:lnSpc>
        <a:spcBef>
          <a:spcPct val="0"/>
        </a:spcBef>
        <a:spcAft>
          <a:spcPct val="0"/>
        </a:spcAft>
        <a:defRPr sz="2100">
          <a:solidFill>
            <a:schemeClr val="accent1"/>
          </a:solidFill>
          <a:latin typeface="Arial" charset="0"/>
        </a:defRPr>
      </a:lvl3pPr>
      <a:lvl4pPr algn="l" rtl="0" eaLnBrk="0" fontAlgn="base" hangingPunct="0">
        <a:lnSpc>
          <a:spcPct val="83000"/>
        </a:lnSpc>
        <a:spcBef>
          <a:spcPct val="0"/>
        </a:spcBef>
        <a:spcAft>
          <a:spcPct val="0"/>
        </a:spcAft>
        <a:defRPr sz="2100">
          <a:solidFill>
            <a:schemeClr val="accent1"/>
          </a:solidFill>
          <a:latin typeface="Arial" charset="0"/>
        </a:defRPr>
      </a:lvl4pPr>
      <a:lvl5pPr algn="l" rtl="0" eaLnBrk="0" fontAlgn="base" hangingPunct="0">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cs typeface="+mn-cs"/>
        </a:defRPr>
      </a:lvl2pPr>
      <a:lvl3pPr marL="685800" indent="-177800" algn="l" rtl="0" eaLnBrk="0" fontAlgn="base" hangingPunct="0">
        <a:spcBef>
          <a:spcPct val="20000"/>
        </a:spcBef>
        <a:spcAft>
          <a:spcPct val="0"/>
        </a:spcAft>
        <a:buFont typeface="Arial" charset="0"/>
        <a:buChar char="­"/>
        <a:defRPr sz="2000">
          <a:solidFill>
            <a:schemeClr val="tx1"/>
          </a:solidFill>
          <a:latin typeface="+mn-lt"/>
          <a:ea typeface="+mn-ea"/>
          <a:cs typeface="+mn-cs"/>
        </a:defRPr>
      </a:lvl3pPr>
      <a:lvl4pPr marL="863600" indent="-177800" algn="l"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1041400" indent="-177800" algn="l"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1498600" indent="-177800" algn="l" rtl="0" fontAlgn="base">
        <a:spcBef>
          <a:spcPct val="20000"/>
        </a:spcBef>
        <a:spcAft>
          <a:spcPct val="0"/>
        </a:spcAft>
        <a:buFont typeface="Arial" charset="0"/>
        <a:buChar char="-"/>
        <a:defRPr sz="2000">
          <a:solidFill>
            <a:schemeClr val="tx1"/>
          </a:solidFill>
          <a:latin typeface="+mn-lt"/>
          <a:ea typeface="+mn-ea"/>
          <a:cs typeface="+mn-cs"/>
        </a:defRPr>
      </a:lvl6pPr>
      <a:lvl7pPr marL="1955800" indent="-177800" algn="l" rtl="0" fontAlgn="base">
        <a:spcBef>
          <a:spcPct val="20000"/>
        </a:spcBef>
        <a:spcAft>
          <a:spcPct val="0"/>
        </a:spcAft>
        <a:buFont typeface="Arial" charset="0"/>
        <a:buChar char="-"/>
        <a:defRPr sz="2000">
          <a:solidFill>
            <a:schemeClr val="tx1"/>
          </a:solidFill>
          <a:latin typeface="+mn-lt"/>
          <a:ea typeface="+mn-ea"/>
          <a:cs typeface="+mn-cs"/>
        </a:defRPr>
      </a:lvl7pPr>
      <a:lvl8pPr marL="2413000" indent="-177800" algn="l" rtl="0" fontAlgn="base">
        <a:spcBef>
          <a:spcPct val="20000"/>
        </a:spcBef>
        <a:spcAft>
          <a:spcPct val="0"/>
        </a:spcAft>
        <a:buFont typeface="Arial" charset="0"/>
        <a:buChar char="-"/>
        <a:defRPr sz="2000">
          <a:solidFill>
            <a:schemeClr val="tx1"/>
          </a:solidFill>
          <a:latin typeface="+mn-lt"/>
          <a:ea typeface="+mn-ea"/>
          <a:cs typeface="+mn-cs"/>
        </a:defRPr>
      </a:lvl8pPr>
      <a:lvl9pPr marL="2870200" indent="-1778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dirty="0" smtClean="0">
                <a:solidFill>
                  <a:srgbClr val="7C848A"/>
                </a:solidFill>
                <a:ea typeface="MS PGothic"/>
                <a:cs typeface="Arial" charset="0"/>
              </a:rPr>
              <a:t>© 2014 Guy Carpenter &amp; Company Ltd.</a:t>
            </a:r>
            <a:endParaRPr lang="en-GB" sz="700" dirty="0">
              <a:solidFill>
                <a:srgbClr val="7C848A"/>
              </a:solidFill>
              <a:ea typeface="MS PGothic"/>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B6842014-B284-491E-9C8A-6E6DEBF97A2B}" type="slidenum">
              <a:rPr lang="en-GB" smtClean="0">
                <a:solidFill>
                  <a:srgbClr val="002C77"/>
                </a:solidFill>
                <a:ea typeface="MS PGothic"/>
              </a:rPr>
              <a:pPr/>
              <a:t>‹#›</a:t>
            </a:fld>
            <a:endParaRPr lang="en-GB" dirty="0">
              <a:solidFill>
                <a:srgbClr val="002C77"/>
              </a:solidFill>
              <a:ea typeface="MS PGothic"/>
            </a:endParaRPr>
          </a:p>
        </p:txBody>
      </p:sp>
      <p:sp>
        <p:nvSpPr>
          <p:cNvPr id="1052" name="Date" hidden="1"/>
          <p:cNvSpPr>
            <a:spLocks noGrp="1" noChangeArrowheads="1"/>
          </p:cNvSpPr>
          <p:nvPr>
            <p:ph type="dt" sz="half" idx="2"/>
            <p:custDataLst>
              <p:tags r:id="rId17"/>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7C94196E-7F5A-485E-8E10-E0E6DF8106F8}" type="datetime4">
              <a:rPr lang="en-GB" smtClean="0">
                <a:ea typeface="MS PGothic"/>
              </a:rPr>
              <a:pPr/>
              <a:t>12 September 2015</a:t>
            </a:fld>
            <a:endParaRPr lang="en-GB" dirty="0">
              <a:ea typeface="MS PGothic"/>
            </a:endParaRPr>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sz="700" dirty="0" smtClean="0">
                <a:solidFill>
                  <a:srgbClr val="7C848A"/>
                </a:solidFill>
                <a:ea typeface="MS PGothic"/>
              </a:rPr>
              <a:t>GUY CARPENTER</a:t>
            </a:r>
            <a:endParaRPr lang="en-GB" sz="700" dirty="0">
              <a:solidFill>
                <a:srgbClr val="7C848A"/>
              </a:solidFill>
              <a:ea typeface="MS PGothic"/>
            </a:endParaRPr>
          </a:p>
        </p:txBody>
      </p:sp>
      <p:sp>
        <p:nvSpPr>
          <p:cNvPr id="1060" name="Filepath"/>
          <p:cNvSpPr txBox="1">
            <a:spLocks noChangeArrowheads="1"/>
          </p:cNvSpPr>
          <p:nvPr>
            <p:custDataLst>
              <p:tags r:id="rId19"/>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sz="700" dirty="0">
              <a:solidFill>
                <a:srgbClr val="7C848A"/>
              </a:solidFill>
              <a:ea typeface="MS PGothic"/>
            </a:endParaRPr>
          </a:p>
        </p:txBody>
      </p:sp>
      <p:sp>
        <p:nvSpPr>
          <p:cNvPr id="2" name="Freeform 1"/>
          <p:cNvSpPr/>
          <p:nvPr userDrawn="1"/>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
        <p:nvSpPr>
          <p:cNvPr id="3" name="Freeform 2"/>
          <p:cNvSpPr/>
          <p:nvPr userDrawn="1"/>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endParaRPr lang="en-GB" dirty="0" smtClean="0">
              <a:solidFill>
                <a:srgbClr val="000000"/>
              </a:solidFill>
              <a:ea typeface="MS PGothic"/>
            </a:endParaRPr>
          </a:p>
        </p:txBody>
      </p:sp>
    </p:spTree>
    <p:extLst>
      <p:ext uri="{BB962C8B-B14F-4D97-AF65-F5344CB8AC3E}">
        <p14:creationId xmlns:p14="http://schemas.microsoft.com/office/powerpoint/2010/main" val="288751251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64.xml"/><Relationship Id="rId1" Type="http://schemas.openxmlformats.org/officeDocument/2006/relationships/tags" Target="../tags/tag16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67.xml"/><Relationship Id="rId5" Type="http://schemas.openxmlformats.org/officeDocument/2006/relationships/image" Target="../media/image23.png"/><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2.xml"/><Relationship Id="rId1" Type="http://schemas.openxmlformats.org/officeDocument/2006/relationships/tags" Target="../tags/tag168.xml"/><Relationship Id="rId4" Type="http://schemas.openxmlformats.org/officeDocument/2006/relationships/image" Target="../media/image24.tiff"/></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65.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9.xml"/><Relationship Id="rId1" Type="http://schemas.openxmlformats.org/officeDocument/2006/relationships/tags" Target="../tags/tag16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938" y="1243013"/>
            <a:ext cx="8234362" cy="741100"/>
          </a:xfrm>
        </p:spPr>
        <p:txBody>
          <a:bodyPr/>
          <a:lstStyle/>
          <a:p>
            <a:r>
              <a:rPr lang="en-GB" dirty="0" smtClean="0"/>
              <a:t>PRESS BRIEFING AT</a:t>
            </a:r>
            <a:br>
              <a:rPr lang="en-GB" dirty="0" smtClean="0"/>
            </a:br>
            <a:r>
              <a:rPr lang="en-GB" dirty="0" smtClean="0"/>
              <a:t>RENDEZ-VOUS DE SEPTEMBRE</a:t>
            </a:r>
            <a:endParaRPr lang="en-GB" dirty="0"/>
          </a:p>
        </p:txBody>
      </p:sp>
      <p:sp>
        <p:nvSpPr>
          <p:cNvPr id="5" name="Date"/>
          <p:cNvSpPr txBox="1">
            <a:spLocks noChangeArrowheads="1"/>
          </p:cNvSpPr>
          <p:nvPr>
            <p:custDataLst>
              <p:tags r:id="rId2"/>
            </p:custDataLst>
          </p:nvPr>
        </p:nvSpPr>
        <p:spPr bwMode="gray">
          <a:xfrm>
            <a:off x="698500" y="5657850"/>
            <a:ext cx="4852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rtl="0" fontAlgn="base">
              <a:lnSpc>
                <a:spcPct val="83000"/>
              </a:lnSpc>
              <a:spcBef>
                <a:spcPct val="0"/>
              </a:spcBef>
              <a:spcAft>
                <a:spcPct val="0"/>
              </a:spcAft>
              <a:buFontTx/>
              <a:buNone/>
              <a:defRPr sz="1800">
                <a:solidFill>
                  <a:schemeClr val="accent2"/>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r>
              <a:rPr lang="en-US" b="1" kern="0" dirty="0" smtClean="0">
                <a:solidFill>
                  <a:srgbClr val="FFFFFF"/>
                </a:solidFill>
              </a:rPr>
              <a:t>SEPTEMBER 12, 2015</a:t>
            </a:r>
          </a:p>
        </p:txBody>
      </p:sp>
    </p:spTree>
    <p:custDataLst>
      <p:tags r:id="rId1"/>
    </p:custDataLst>
    <p:extLst>
      <p:ext uri="{BB962C8B-B14F-4D97-AF65-F5344CB8AC3E}">
        <p14:creationId xmlns:p14="http://schemas.microsoft.com/office/powerpoint/2010/main" val="776858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0" descr="GUY_PBC_Blue"/>
          <p:cNvPicPr>
            <a:picLocks noChangeAspect="1" noChangeArrowheads="1"/>
          </p:cNvPicPr>
          <p:nvPr/>
        </p:nvPicPr>
        <p:blipFill>
          <a:blip r:embed="rId2"/>
          <a:srcRect/>
          <a:stretch>
            <a:fillRect/>
          </a:stretch>
        </p:blipFill>
        <p:spPr bwMode="gray">
          <a:xfrm>
            <a:off x="2860680" y="4886325"/>
            <a:ext cx="3821113" cy="292100"/>
          </a:xfrm>
          <a:prstGeom prst="rect">
            <a:avLst/>
          </a:prstGeom>
          <a:noFill/>
          <a:ln w="9525">
            <a:noFill/>
            <a:miter lim="800000"/>
            <a:headEnd/>
            <a:tailEnd/>
          </a:ln>
        </p:spPr>
      </p:pic>
      <p:sp>
        <p:nvSpPr>
          <p:cNvPr id="37891" name="Text Box 4"/>
          <p:cNvSpPr txBox="1">
            <a:spLocks noChangeArrowheads="1"/>
          </p:cNvSpPr>
          <p:nvPr/>
        </p:nvSpPr>
        <p:spPr bwMode="gray">
          <a:xfrm>
            <a:off x="2744656" y="1987553"/>
            <a:ext cx="4176976" cy="1422569"/>
          </a:xfrm>
          <a:prstGeom prst="rect">
            <a:avLst/>
          </a:prstGeom>
          <a:noFill/>
          <a:ln w="9525">
            <a:noFill/>
            <a:miter lim="800000"/>
            <a:headEnd/>
            <a:tailEnd/>
          </a:ln>
        </p:spPr>
        <p:txBody>
          <a:bodyPr wrap="none" lIns="0" tIns="0">
            <a:spAutoFit/>
          </a:bodyPr>
          <a:lstStyle/>
          <a:p>
            <a:r>
              <a:rPr lang="en-US" sz="4400" dirty="0">
                <a:solidFill>
                  <a:srgbClr val="002C77"/>
                </a:solidFill>
                <a:ea typeface="MS PGothic"/>
              </a:rPr>
              <a:t>James Nash</a:t>
            </a:r>
          </a:p>
          <a:p>
            <a:endParaRPr lang="en-US" dirty="0">
              <a:solidFill>
                <a:srgbClr val="000000"/>
              </a:solidFill>
              <a:ea typeface="MS PGothic"/>
            </a:endParaRPr>
          </a:p>
          <a:p>
            <a:r>
              <a:rPr lang="en-US" dirty="0" smtClean="0">
                <a:solidFill>
                  <a:srgbClr val="00A8C8"/>
                </a:solidFill>
                <a:ea typeface="MS PGothic"/>
              </a:rPr>
              <a:t>Chief Executive Officer-Asia Pacific,</a:t>
            </a:r>
          </a:p>
          <a:p>
            <a:r>
              <a:rPr lang="en-US" dirty="0" smtClean="0">
                <a:solidFill>
                  <a:srgbClr val="00A8C8"/>
                </a:solidFill>
                <a:ea typeface="MS PGothic"/>
              </a:rPr>
              <a:t>Guy Carpenter &amp; Company</a:t>
            </a:r>
            <a:endParaRPr lang="en-US" dirty="0">
              <a:solidFill>
                <a:srgbClr val="00A8C8"/>
              </a:solidFill>
              <a:ea typeface="MS PGothic"/>
            </a:endParaRPr>
          </a:p>
        </p:txBody>
      </p:sp>
    </p:spTree>
    <p:extLst>
      <p:ext uri="{BB962C8B-B14F-4D97-AF65-F5344CB8AC3E}">
        <p14:creationId xmlns:p14="http://schemas.microsoft.com/office/powerpoint/2010/main" val="3085521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Asia-Pacific General Insurance M&amp;A                    </a:t>
            </a:r>
            <a:br>
              <a:rPr lang="en-GB" dirty="0" smtClean="0"/>
            </a:br>
            <a:r>
              <a:rPr lang="en-GB" dirty="0" smtClean="0">
                <a:solidFill>
                  <a:srgbClr val="00B0F0"/>
                </a:solidFill>
              </a:rPr>
              <a:t>12 Months to September 2015, USD billion</a:t>
            </a:r>
            <a:endParaRPr lang="en-GB" dirty="0">
              <a:solidFill>
                <a:srgbClr val="00B0F0"/>
              </a:solidFill>
            </a:endParaRPr>
          </a:p>
        </p:txBody>
      </p:sp>
      <p:sp>
        <p:nvSpPr>
          <p:cNvPr id="4" name="Slide Number Placeholder 3"/>
          <p:cNvSpPr>
            <a:spLocks noGrp="1"/>
          </p:cNvSpPr>
          <p:nvPr>
            <p:ph type="sldNum" sz="quarter" idx="10"/>
          </p:nvPr>
        </p:nvSpPr>
        <p:spPr/>
        <p:txBody>
          <a:bodyPr/>
          <a:lstStyle/>
          <a:p>
            <a:fld id="{C80965FB-63B8-4DF1-B8CD-A229080819CB}" type="slidenum">
              <a:rPr lang="en-GB" smtClean="0">
                <a:solidFill>
                  <a:srgbClr val="002C77"/>
                </a:solidFill>
              </a:rPr>
              <a:pPr/>
              <a:t>11</a:t>
            </a:fld>
            <a:endParaRPr lang="en-GB" dirty="0">
              <a:solidFill>
                <a:srgbClr val="002C77"/>
              </a:solidFill>
            </a:endParaRPr>
          </a:p>
        </p:txBody>
      </p:sp>
      <p:sp>
        <p:nvSpPr>
          <p:cNvPr id="5" name="Date Placeholder 4"/>
          <p:cNvSpPr>
            <a:spLocks noGrp="1"/>
          </p:cNvSpPr>
          <p:nvPr>
            <p:ph type="dt" sz="half" idx="11"/>
          </p:nvPr>
        </p:nvSpPr>
        <p:spPr/>
        <p:txBody>
          <a:bodyPr/>
          <a:lstStyle/>
          <a:p>
            <a:fld id="{BA24C3AF-F66A-44A0-BA04-383899093452}" type="datetime4">
              <a:rPr lang="en-GB" smtClean="0"/>
              <a:pPr/>
              <a:t>12 September 2015</a:t>
            </a:fld>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87700491"/>
              </p:ext>
            </p:extLst>
          </p:nvPr>
        </p:nvGraphicFramePr>
        <p:xfrm>
          <a:off x="455613" y="1277938"/>
          <a:ext cx="8686800" cy="49879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368257" y="6488487"/>
            <a:ext cx="2428875" cy="2246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000" dirty="0" smtClean="0"/>
              <a:t>Source: Bloomberg,Guy Carpenter</a:t>
            </a:r>
            <a:endParaRPr lang="en-GB" sz="1000" dirty="0"/>
          </a:p>
        </p:txBody>
      </p:sp>
    </p:spTree>
    <p:extLst>
      <p:ext uri="{BB962C8B-B14F-4D97-AF65-F5344CB8AC3E}">
        <p14:creationId xmlns:p14="http://schemas.microsoft.com/office/powerpoint/2010/main" val="3524059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Asia-Pacific General Insurer M&amp;A by Acquirers’ Domiciles</a:t>
            </a:r>
            <a:endParaRPr lang="en-GB" dirty="0"/>
          </a:p>
        </p:txBody>
      </p:sp>
      <p:sp>
        <p:nvSpPr>
          <p:cNvPr id="4" name="Slide Number Placeholder 3"/>
          <p:cNvSpPr>
            <a:spLocks noGrp="1"/>
          </p:cNvSpPr>
          <p:nvPr>
            <p:ph type="sldNum" sz="quarter" idx="10"/>
          </p:nvPr>
        </p:nvSpPr>
        <p:spPr/>
        <p:txBody>
          <a:bodyPr/>
          <a:lstStyle/>
          <a:p>
            <a:fld id="{C80965FB-63B8-4DF1-B8CD-A229080819CB}" type="slidenum">
              <a:rPr lang="en-GB" smtClean="0">
                <a:solidFill>
                  <a:srgbClr val="002C77"/>
                </a:solidFill>
              </a:rPr>
              <a:pPr/>
              <a:t>12</a:t>
            </a:fld>
            <a:endParaRPr lang="en-GB" dirty="0">
              <a:solidFill>
                <a:srgbClr val="002C77"/>
              </a:solidFill>
            </a:endParaRPr>
          </a:p>
        </p:txBody>
      </p:sp>
      <p:sp>
        <p:nvSpPr>
          <p:cNvPr id="5" name="Date Placeholder 4"/>
          <p:cNvSpPr>
            <a:spLocks noGrp="1"/>
          </p:cNvSpPr>
          <p:nvPr>
            <p:ph type="dt" sz="half" idx="11"/>
          </p:nvPr>
        </p:nvSpPr>
        <p:spPr/>
        <p:txBody>
          <a:bodyPr/>
          <a:lstStyle/>
          <a:p>
            <a:fld id="{BA24C3AF-F66A-44A0-BA04-383899093452}" type="datetime4">
              <a:rPr lang="en-GB" smtClean="0"/>
              <a:pPr/>
              <a:t>12 September 2015</a:t>
            </a:fld>
            <a:endParaRPr lang="en-GB" dirty="0"/>
          </a:p>
        </p:txBody>
      </p:sp>
      <p:sp>
        <p:nvSpPr>
          <p:cNvPr id="7" name="TextBox 6"/>
          <p:cNvSpPr txBox="1"/>
          <p:nvPr/>
        </p:nvSpPr>
        <p:spPr>
          <a:xfrm>
            <a:off x="6368257" y="6488487"/>
            <a:ext cx="2428875" cy="2246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000" dirty="0" smtClean="0"/>
              <a:t>Source: Bloomberg,Guy Carpenter</a:t>
            </a:r>
            <a:endParaRPr lang="en-GB" sz="1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26660466"/>
              </p:ext>
            </p:extLst>
          </p:nvPr>
        </p:nvGraphicFramePr>
        <p:xfrm>
          <a:off x="427038" y="1106488"/>
          <a:ext cx="8686800" cy="4987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5257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091F15-53CE-44E0-B987-417824069E56}" type="slidenum">
              <a:rPr lang="en-US" smtClean="0">
                <a:solidFill>
                  <a:srgbClr val="002C77"/>
                </a:solidFill>
              </a:rPr>
              <a:pPr>
                <a:defRPr/>
              </a:pPr>
              <a:t>13</a:t>
            </a:fld>
            <a:endParaRPr lang="en-US" dirty="0">
              <a:solidFill>
                <a:srgbClr val="002C77"/>
              </a:solidFill>
            </a:endParaRPr>
          </a:p>
        </p:txBody>
      </p:sp>
      <p:sp>
        <p:nvSpPr>
          <p:cNvPr id="5" name="Date Placeholder 4"/>
          <p:cNvSpPr>
            <a:spLocks noGrp="1"/>
          </p:cNvSpPr>
          <p:nvPr>
            <p:ph type="dt" sz="half" idx="11"/>
          </p:nvPr>
        </p:nvSpPr>
        <p:spPr/>
        <p:txBody>
          <a:bodyPr/>
          <a:lstStyle/>
          <a:p>
            <a:pPr>
              <a:defRPr/>
            </a:pPr>
            <a:fld id="{60AAE91F-1C18-4795-9F98-4F81B24FEC0D}" type="datetime1">
              <a:rPr lang="en-US" smtClean="0"/>
              <a:pPr>
                <a:defRPr/>
              </a:pPr>
              <a:t>9/12/2015</a:t>
            </a:fld>
            <a:endParaRPr lang="en-US" dirty="0"/>
          </a:p>
        </p:txBody>
      </p:sp>
      <p:pic>
        <p:nvPicPr>
          <p:cNvPr id="6" name="Picture 20" descr="GUY_PBC_Blue"/>
          <p:cNvPicPr>
            <a:picLocks noChangeAspect="1" noChangeArrowheads="1"/>
          </p:cNvPicPr>
          <p:nvPr/>
        </p:nvPicPr>
        <p:blipFill>
          <a:blip r:embed="rId2"/>
          <a:srcRect/>
          <a:stretch>
            <a:fillRect/>
          </a:stretch>
        </p:blipFill>
        <p:spPr bwMode="gray">
          <a:xfrm>
            <a:off x="3013079" y="5038725"/>
            <a:ext cx="3821113" cy="292100"/>
          </a:xfrm>
          <a:prstGeom prst="rect">
            <a:avLst/>
          </a:prstGeom>
          <a:noFill/>
          <a:ln w="9525">
            <a:noFill/>
            <a:miter lim="800000"/>
            <a:headEnd/>
            <a:tailEnd/>
          </a:ln>
        </p:spPr>
      </p:pic>
      <p:sp>
        <p:nvSpPr>
          <p:cNvPr id="7" name="Text Box 4"/>
          <p:cNvSpPr txBox="1">
            <a:spLocks noChangeArrowheads="1"/>
          </p:cNvSpPr>
          <p:nvPr/>
        </p:nvSpPr>
        <p:spPr bwMode="gray">
          <a:xfrm>
            <a:off x="1665291" y="2139957"/>
            <a:ext cx="6630982" cy="1951945"/>
          </a:xfrm>
          <a:prstGeom prst="rect">
            <a:avLst/>
          </a:prstGeom>
          <a:noFill/>
          <a:ln w="9525">
            <a:noFill/>
            <a:miter lim="800000"/>
            <a:headEnd/>
            <a:tailEnd/>
          </a:ln>
        </p:spPr>
        <p:txBody>
          <a:bodyPr wrap="none" lIns="0" tIns="0">
            <a:spAutoFit/>
          </a:bodyPr>
          <a:lstStyle/>
          <a:p>
            <a:r>
              <a:rPr lang="en-US" sz="4400" dirty="0">
                <a:solidFill>
                  <a:srgbClr val="002C77"/>
                </a:solidFill>
                <a:ea typeface="MS PGothic"/>
              </a:rPr>
              <a:t>Alex Moczarski</a:t>
            </a:r>
          </a:p>
          <a:p>
            <a:endParaRPr lang="en-US" dirty="0">
              <a:solidFill>
                <a:srgbClr val="000000"/>
              </a:solidFill>
              <a:ea typeface="MS PGothic"/>
            </a:endParaRPr>
          </a:p>
          <a:p>
            <a:r>
              <a:rPr lang="en-US" dirty="0">
                <a:solidFill>
                  <a:srgbClr val="00A8C8"/>
                </a:solidFill>
                <a:ea typeface="MS PGothic"/>
              </a:rPr>
              <a:t>President and Chief Executive Officer,</a:t>
            </a:r>
          </a:p>
          <a:p>
            <a:r>
              <a:rPr lang="en-US" dirty="0">
                <a:solidFill>
                  <a:srgbClr val="00A8C8"/>
                </a:solidFill>
                <a:ea typeface="MS PGothic"/>
              </a:rPr>
              <a:t>Guy Carpenter &amp; Company</a:t>
            </a:r>
          </a:p>
          <a:p>
            <a:endParaRPr lang="en-US" dirty="0">
              <a:solidFill>
                <a:srgbClr val="00A8C8"/>
              </a:solidFill>
              <a:ea typeface="MS PGothic"/>
            </a:endParaRPr>
          </a:p>
          <a:p>
            <a:r>
              <a:rPr lang="en-US" dirty="0">
                <a:solidFill>
                  <a:srgbClr val="00A8C8"/>
                </a:solidFill>
                <a:ea typeface="MS PGothic"/>
              </a:rPr>
              <a:t>Chairman of Marsh &amp; McLennan Companies International</a:t>
            </a:r>
          </a:p>
        </p:txBody>
      </p:sp>
    </p:spTree>
    <p:extLst>
      <p:ext uri="{BB962C8B-B14F-4D97-AF65-F5344CB8AC3E}">
        <p14:creationId xmlns:p14="http://schemas.microsoft.com/office/powerpoint/2010/main" val="3977211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52"/>
          <p:cNvSpPr>
            <a:spLocks noGrp="1"/>
          </p:cNvSpPr>
          <p:nvPr>
            <p:ph type="title"/>
          </p:nvPr>
        </p:nvSpPr>
        <p:spPr>
          <a:xfrm>
            <a:off x="383442" y="525780"/>
            <a:ext cx="8147843" cy="379412"/>
          </a:xfrm>
        </p:spPr>
        <p:txBody>
          <a:bodyPr/>
          <a:lstStyle/>
          <a:p>
            <a:pPr eaLnBrk="1" hangingPunct="1"/>
            <a:r>
              <a:rPr lang="en-US" altLang="en-US" sz="2400" kern="1200" dirty="0">
                <a:solidFill>
                  <a:srgbClr val="000099"/>
                </a:solidFill>
              </a:rPr>
              <a:t>Growing Gap Between Economic and Insured Losses</a:t>
            </a:r>
            <a:endParaRPr lang="en-US" altLang="en-US" sz="2000" kern="1200" dirty="0">
              <a:solidFill>
                <a:srgbClr val="000099"/>
              </a:solidFill>
            </a:endParaRPr>
          </a:p>
        </p:txBody>
      </p:sp>
      <p:graphicFrame>
        <p:nvGraphicFramePr>
          <p:cNvPr id="17" name="Chart 16"/>
          <p:cNvGraphicFramePr>
            <a:graphicFrameLocks/>
          </p:cNvGraphicFramePr>
          <p:nvPr>
            <p:extLst>
              <p:ext uri="{D42A27DB-BD31-4B8C-83A1-F6EECF244321}">
                <p14:modId xmlns:p14="http://schemas.microsoft.com/office/powerpoint/2010/main" val="1857548961"/>
              </p:ext>
            </p:extLst>
          </p:nvPr>
        </p:nvGraphicFramePr>
        <p:xfrm>
          <a:off x="310210" y="1158115"/>
          <a:ext cx="8935929" cy="528955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1975200" y="5906878"/>
            <a:ext cx="5627012" cy="621709"/>
          </a:xfrm>
          <a:prstGeom prst="rect">
            <a:avLst/>
          </a:prstGeom>
          <a:noFill/>
        </p:spPr>
        <p:txBody>
          <a:bodyPr wrap="square" rtlCol="0">
            <a:spAutoFit/>
          </a:bodyPr>
          <a:lstStyle/>
          <a:p>
            <a:pPr algn="ctr"/>
            <a:r>
              <a:rPr lang="en-US" i="1" dirty="0" smtClean="0">
                <a:solidFill>
                  <a:srgbClr val="00A8C8"/>
                </a:solidFill>
              </a:rPr>
              <a:t>Global economic loss outpaces the deployment and/or recovery of insurance products</a:t>
            </a:r>
            <a:endParaRPr lang="en-US" i="1" dirty="0">
              <a:solidFill>
                <a:srgbClr val="00A8C8"/>
              </a:solidFill>
            </a:endParaRPr>
          </a:p>
        </p:txBody>
      </p:sp>
      <p:sp>
        <p:nvSpPr>
          <p:cNvPr id="23" name="TextBox 22"/>
          <p:cNvSpPr txBox="1"/>
          <p:nvPr/>
        </p:nvSpPr>
        <p:spPr>
          <a:xfrm>
            <a:off x="659863" y="5622389"/>
            <a:ext cx="823096" cy="237886"/>
          </a:xfrm>
          <a:prstGeom prst="rect">
            <a:avLst/>
          </a:prstGeom>
          <a:noFill/>
        </p:spPr>
        <p:txBody>
          <a:bodyPr wrap="square" rtlCol="0">
            <a:spAutoFit/>
          </a:bodyPr>
          <a:lstStyle/>
          <a:p>
            <a:pPr algn="ctr"/>
            <a:r>
              <a:rPr lang="en-US" sz="1100" dirty="0" smtClean="0"/>
              <a:t>1990</a:t>
            </a:r>
            <a:endParaRPr lang="en-US" sz="1100" dirty="0"/>
          </a:p>
        </p:txBody>
      </p:sp>
      <p:sp>
        <p:nvSpPr>
          <p:cNvPr id="24" name="TextBox 23"/>
          <p:cNvSpPr txBox="1"/>
          <p:nvPr/>
        </p:nvSpPr>
        <p:spPr>
          <a:xfrm>
            <a:off x="1304315" y="5622389"/>
            <a:ext cx="823096" cy="237886"/>
          </a:xfrm>
          <a:prstGeom prst="rect">
            <a:avLst/>
          </a:prstGeom>
          <a:noFill/>
        </p:spPr>
        <p:txBody>
          <a:bodyPr wrap="square" rtlCol="0">
            <a:spAutoFit/>
          </a:bodyPr>
          <a:lstStyle/>
          <a:p>
            <a:pPr algn="ctr"/>
            <a:r>
              <a:rPr lang="en-US" sz="1100" b="1" dirty="0" smtClean="0"/>
              <a:t>1992</a:t>
            </a:r>
            <a:endParaRPr lang="en-US" sz="1100" b="1" dirty="0"/>
          </a:p>
        </p:txBody>
      </p:sp>
      <p:sp>
        <p:nvSpPr>
          <p:cNvPr id="25" name="TextBox 24"/>
          <p:cNvSpPr txBox="1"/>
          <p:nvPr/>
        </p:nvSpPr>
        <p:spPr>
          <a:xfrm>
            <a:off x="3887921" y="5622389"/>
            <a:ext cx="823096" cy="237886"/>
          </a:xfrm>
          <a:prstGeom prst="rect">
            <a:avLst/>
          </a:prstGeom>
          <a:noFill/>
        </p:spPr>
        <p:txBody>
          <a:bodyPr wrap="square" rtlCol="0">
            <a:spAutoFit/>
          </a:bodyPr>
          <a:lstStyle/>
          <a:p>
            <a:pPr algn="ctr"/>
            <a:r>
              <a:rPr lang="en-US" sz="1100" dirty="0" smtClean="0"/>
              <a:t>2000</a:t>
            </a:r>
            <a:endParaRPr lang="en-US" sz="1100" dirty="0"/>
          </a:p>
        </p:txBody>
      </p:sp>
      <p:sp>
        <p:nvSpPr>
          <p:cNvPr id="26" name="TextBox 25"/>
          <p:cNvSpPr txBox="1"/>
          <p:nvPr/>
        </p:nvSpPr>
        <p:spPr>
          <a:xfrm>
            <a:off x="5494477" y="5622389"/>
            <a:ext cx="823096" cy="237886"/>
          </a:xfrm>
          <a:prstGeom prst="rect">
            <a:avLst/>
          </a:prstGeom>
          <a:noFill/>
        </p:spPr>
        <p:txBody>
          <a:bodyPr wrap="square" rtlCol="0">
            <a:spAutoFit/>
          </a:bodyPr>
          <a:lstStyle/>
          <a:p>
            <a:pPr algn="ctr"/>
            <a:r>
              <a:rPr lang="en-US" sz="1100" b="1" dirty="0" smtClean="0"/>
              <a:t>2005</a:t>
            </a:r>
            <a:endParaRPr lang="en-US" sz="1100" b="1" dirty="0"/>
          </a:p>
        </p:txBody>
      </p:sp>
      <p:sp>
        <p:nvSpPr>
          <p:cNvPr id="28" name="TextBox 27"/>
          <p:cNvSpPr txBox="1"/>
          <p:nvPr/>
        </p:nvSpPr>
        <p:spPr>
          <a:xfrm>
            <a:off x="6454759" y="5622389"/>
            <a:ext cx="823096" cy="237886"/>
          </a:xfrm>
          <a:prstGeom prst="rect">
            <a:avLst/>
          </a:prstGeom>
          <a:noFill/>
        </p:spPr>
        <p:txBody>
          <a:bodyPr wrap="square" rtlCol="0">
            <a:spAutoFit/>
          </a:bodyPr>
          <a:lstStyle/>
          <a:p>
            <a:pPr algn="ctr"/>
            <a:r>
              <a:rPr lang="en-US" sz="1100" b="1" dirty="0" smtClean="0"/>
              <a:t>2008</a:t>
            </a:r>
            <a:endParaRPr lang="en-US" sz="1100" b="1" dirty="0"/>
          </a:p>
        </p:txBody>
      </p:sp>
      <p:sp>
        <p:nvSpPr>
          <p:cNvPr id="29" name="TextBox 28"/>
          <p:cNvSpPr txBox="1"/>
          <p:nvPr/>
        </p:nvSpPr>
        <p:spPr>
          <a:xfrm>
            <a:off x="7746080" y="5622389"/>
            <a:ext cx="823096" cy="237886"/>
          </a:xfrm>
          <a:prstGeom prst="rect">
            <a:avLst/>
          </a:prstGeom>
          <a:noFill/>
        </p:spPr>
        <p:txBody>
          <a:bodyPr wrap="square" rtlCol="0">
            <a:spAutoFit/>
          </a:bodyPr>
          <a:lstStyle/>
          <a:p>
            <a:pPr algn="ctr"/>
            <a:r>
              <a:rPr lang="en-US" sz="1100" b="1" dirty="0" smtClean="0"/>
              <a:t>2012</a:t>
            </a:r>
            <a:endParaRPr lang="en-US" sz="1100" b="1" dirty="0"/>
          </a:p>
        </p:txBody>
      </p:sp>
      <p:sp>
        <p:nvSpPr>
          <p:cNvPr id="30" name="TextBox 29"/>
          <p:cNvSpPr txBox="1"/>
          <p:nvPr/>
        </p:nvSpPr>
        <p:spPr>
          <a:xfrm>
            <a:off x="8403996" y="5622389"/>
            <a:ext cx="823096" cy="237886"/>
          </a:xfrm>
          <a:prstGeom prst="rect">
            <a:avLst/>
          </a:prstGeom>
          <a:noFill/>
        </p:spPr>
        <p:txBody>
          <a:bodyPr wrap="square" rtlCol="0">
            <a:spAutoFit/>
          </a:bodyPr>
          <a:lstStyle/>
          <a:p>
            <a:pPr algn="ctr"/>
            <a:r>
              <a:rPr lang="en-US" sz="1100" b="1" dirty="0" smtClean="0"/>
              <a:t>2014</a:t>
            </a:r>
            <a:endParaRPr lang="en-US" sz="1100" b="1" dirty="0"/>
          </a:p>
        </p:txBody>
      </p:sp>
      <p:sp>
        <p:nvSpPr>
          <p:cNvPr id="32" name="TextBox 31"/>
          <p:cNvSpPr txBox="1"/>
          <p:nvPr/>
        </p:nvSpPr>
        <p:spPr>
          <a:xfrm>
            <a:off x="7109597" y="5622389"/>
            <a:ext cx="823096" cy="237886"/>
          </a:xfrm>
          <a:prstGeom prst="rect">
            <a:avLst/>
          </a:prstGeom>
          <a:noFill/>
        </p:spPr>
        <p:txBody>
          <a:bodyPr wrap="square" rtlCol="0">
            <a:spAutoFit/>
          </a:bodyPr>
          <a:lstStyle/>
          <a:p>
            <a:pPr algn="ctr"/>
            <a:r>
              <a:rPr lang="en-US" sz="1100" dirty="0" smtClean="0"/>
              <a:t>2010</a:t>
            </a:r>
          </a:p>
        </p:txBody>
      </p:sp>
      <p:sp>
        <p:nvSpPr>
          <p:cNvPr id="2" name="Rectangle 1"/>
          <p:cNvSpPr/>
          <p:nvPr/>
        </p:nvSpPr>
        <p:spPr bwMode="auto">
          <a:xfrm>
            <a:off x="4457364" y="2514600"/>
            <a:ext cx="1494394" cy="420624"/>
          </a:xfrm>
          <a:prstGeom prst="rect">
            <a:avLst/>
          </a:prstGeom>
          <a:solidFill>
            <a:srgbClr val="002C77"/>
          </a:solidFill>
          <a:ln w="9525" cap="flat" cmpd="sng" algn="ctr">
            <a:solidFill>
              <a:schemeClr val="bg2"/>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lvl="0" algn="r"/>
            <a:r>
              <a:rPr lang="en-US" sz="1000" b="1" dirty="0">
                <a:solidFill>
                  <a:schemeClr val="bg1"/>
                </a:solidFill>
              </a:rPr>
              <a:t>Katrina, Rita, Wilma: </a:t>
            </a:r>
          </a:p>
          <a:p>
            <a:pPr lvl="0" algn="r"/>
            <a:r>
              <a:rPr lang="en-US" sz="1000" b="1" dirty="0">
                <a:solidFill>
                  <a:srgbClr val="A6E2EF"/>
                </a:solidFill>
              </a:rPr>
              <a:t>50% Insured</a:t>
            </a:r>
          </a:p>
        </p:txBody>
      </p:sp>
      <p:sp>
        <p:nvSpPr>
          <p:cNvPr id="33" name="Rectangle 32"/>
          <p:cNvSpPr/>
          <p:nvPr/>
        </p:nvSpPr>
        <p:spPr bwMode="auto">
          <a:xfrm>
            <a:off x="6346655" y="2426789"/>
            <a:ext cx="1038347" cy="420624"/>
          </a:xfrm>
          <a:prstGeom prst="rect">
            <a:avLst/>
          </a:prstGeom>
          <a:solidFill>
            <a:srgbClr val="002C77"/>
          </a:solidFill>
          <a:ln w="9525" cap="flat" cmpd="sng" algn="ctr">
            <a:solidFill>
              <a:schemeClr val="bg2"/>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lvl="0" algn="ctr"/>
            <a:r>
              <a:rPr lang="en-US" sz="1000" b="1" dirty="0">
                <a:solidFill>
                  <a:schemeClr val="bg1"/>
                </a:solidFill>
              </a:rPr>
              <a:t>Ike: </a:t>
            </a:r>
          </a:p>
          <a:p>
            <a:pPr lvl="0" algn="ctr"/>
            <a:r>
              <a:rPr lang="en-US" sz="1000" b="1" dirty="0">
                <a:solidFill>
                  <a:srgbClr val="A6E2EF"/>
                </a:solidFill>
              </a:rPr>
              <a:t>48% Insured</a:t>
            </a:r>
          </a:p>
        </p:txBody>
      </p:sp>
      <p:sp>
        <p:nvSpPr>
          <p:cNvPr id="34" name="Rectangle 33"/>
          <p:cNvSpPr/>
          <p:nvPr/>
        </p:nvSpPr>
        <p:spPr bwMode="auto">
          <a:xfrm>
            <a:off x="6024607" y="1349828"/>
            <a:ext cx="1666060" cy="555172"/>
          </a:xfrm>
          <a:prstGeom prst="rect">
            <a:avLst/>
          </a:prstGeom>
          <a:solidFill>
            <a:srgbClr val="002C77"/>
          </a:solidFill>
          <a:ln w="9525" cap="flat" cmpd="sng" algn="ctr">
            <a:solidFill>
              <a:schemeClr val="bg2"/>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lvl="0" algn="r"/>
            <a:r>
              <a:rPr lang="en-US" sz="1000" b="1" dirty="0">
                <a:solidFill>
                  <a:schemeClr val="bg1"/>
                </a:solidFill>
              </a:rPr>
              <a:t>Honshu, Japan </a:t>
            </a:r>
            <a:br>
              <a:rPr lang="en-US" sz="1000" b="1" dirty="0">
                <a:solidFill>
                  <a:schemeClr val="bg1"/>
                </a:solidFill>
              </a:rPr>
            </a:br>
            <a:r>
              <a:rPr lang="en-US" sz="1000" b="1" dirty="0">
                <a:solidFill>
                  <a:schemeClr val="bg1"/>
                </a:solidFill>
              </a:rPr>
              <a:t>earthquake &amp; tsunami: </a:t>
            </a:r>
          </a:p>
          <a:p>
            <a:pPr lvl="0" algn="r"/>
            <a:r>
              <a:rPr lang="en-US" sz="1000" b="1" dirty="0">
                <a:solidFill>
                  <a:srgbClr val="A6E2EF"/>
                </a:solidFill>
              </a:rPr>
              <a:t>19% Insured</a:t>
            </a:r>
          </a:p>
        </p:txBody>
      </p:sp>
      <p:sp>
        <p:nvSpPr>
          <p:cNvPr id="35" name="Rectangle 34"/>
          <p:cNvSpPr/>
          <p:nvPr/>
        </p:nvSpPr>
        <p:spPr bwMode="auto">
          <a:xfrm>
            <a:off x="1183686" y="4205804"/>
            <a:ext cx="1038347" cy="420624"/>
          </a:xfrm>
          <a:prstGeom prst="rect">
            <a:avLst/>
          </a:prstGeom>
          <a:solidFill>
            <a:srgbClr val="002C77"/>
          </a:solidFill>
          <a:ln w="9525" cap="flat" cmpd="sng" algn="ctr">
            <a:solidFill>
              <a:schemeClr val="bg2"/>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lvl="0" algn="ctr"/>
            <a:r>
              <a:rPr lang="en-US" sz="1000" b="1" dirty="0">
                <a:solidFill>
                  <a:schemeClr val="bg1"/>
                </a:solidFill>
              </a:rPr>
              <a:t>Andrew: </a:t>
            </a:r>
          </a:p>
          <a:p>
            <a:pPr lvl="0" algn="ctr"/>
            <a:r>
              <a:rPr lang="en-US" sz="1000" b="1" dirty="0">
                <a:solidFill>
                  <a:srgbClr val="A6E2EF"/>
                </a:solidFill>
              </a:rPr>
              <a:t>60% Insured</a:t>
            </a:r>
          </a:p>
        </p:txBody>
      </p:sp>
      <p:sp>
        <p:nvSpPr>
          <p:cNvPr id="36" name="Rectangle 35"/>
          <p:cNvSpPr/>
          <p:nvPr/>
        </p:nvSpPr>
        <p:spPr bwMode="auto">
          <a:xfrm>
            <a:off x="8061434" y="3439886"/>
            <a:ext cx="1038347" cy="420624"/>
          </a:xfrm>
          <a:prstGeom prst="rect">
            <a:avLst/>
          </a:prstGeom>
          <a:solidFill>
            <a:srgbClr val="002C77"/>
          </a:solidFill>
          <a:ln w="9525" cap="flat" cmpd="sng" algn="ctr">
            <a:solidFill>
              <a:schemeClr val="bg2"/>
            </a:solid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lvl="0"/>
            <a:r>
              <a:rPr lang="en-US" sz="1000" b="1" dirty="0">
                <a:solidFill>
                  <a:schemeClr val="bg1"/>
                </a:solidFill>
              </a:rPr>
              <a:t>Sandy: </a:t>
            </a:r>
          </a:p>
          <a:p>
            <a:pPr lvl="0"/>
            <a:r>
              <a:rPr lang="en-US" sz="1000" b="1" dirty="0">
                <a:solidFill>
                  <a:srgbClr val="A6E2EF"/>
                </a:solidFill>
              </a:rPr>
              <a:t>43% Insured</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354" y="5884008"/>
            <a:ext cx="164547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85997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2923" y="2878074"/>
            <a:ext cx="6012180" cy="487680"/>
          </a:xfrm>
          <a:prstGeom prst="rect">
            <a:avLst/>
          </a:prstGeom>
        </p:spPr>
      </p:pic>
    </p:spTree>
    <p:custDataLst>
      <p:tags r:id="rId1"/>
    </p:custDataLst>
    <p:extLst>
      <p:ext uri="{BB962C8B-B14F-4D97-AF65-F5344CB8AC3E}">
        <p14:creationId xmlns:p14="http://schemas.microsoft.com/office/powerpoint/2010/main" val="3082808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091F15-53CE-44E0-B987-417824069E56}" type="slidenum">
              <a:rPr lang="en-US" smtClean="0">
                <a:solidFill>
                  <a:srgbClr val="002C77"/>
                </a:solidFill>
              </a:rPr>
              <a:pPr>
                <a:defRPr/>
              </a:pPr>
              <a:t>2</a:t>
            </a:fld>
            <a:endParaRPr lang="en-US" dirty="0">
              <a:solidFill>
                <a:srgbClr val="002C77"/>
              </a:solidFill>
            </a:endParaRPr>
          </a:p>
        </p:txBody>
      </p:sp>
      <p:sp>
        <p:nvSpPr>
          <p:cNvPr id="5" name="Date Placeholder 4"/>
          <p:cNvSpPr>
            <a:spLocks noGrp="1"/>
          </p:cNvSpPr>
          <p:nvPr>
            <p:ph type="dt" sz="half" idx="11"/>
          </p:nvPr>
        </p:nvSpPr>
        <p:spPr/>
        <p:txBody>
          <a:bodyPr/>
          <a:lstStyle/>
          <a:p>
            <a:pPr>
              <a:defRPr/>
            </a:pPr>
            <a:fld id="{60AAE91F-1C18-4795-9F98-4F81B24FEC0D}" type="datetime1">
              <a:rPr lang="en-US" smtClean="0"/>
              <a:pPr>
                <a:defRPr/>
              </a:pPr>
              <a:t>9/12/2015</a:t>
            </a:fld>
            <a:endParaRPr lang="en-US" dirty="0"/>
          </a:p>
        </p:txBody>
      </p:sp>
      <p:pic>
        <p:nvPicPr>
          <p:cNvPr id="6" name="Picture 20" descr="GUY_PBC_Blue"/>
          <p:cNvPicPr>
            <a:picLocks noChangeAspect="1" noChangeArrowheads="1"/>
          </p:cNvPicPr>
          <p:nvPr/>
        </p:nvPicPr>
        <p:blipFill>
          <a:blip r:embed="rId2"/>
          <a:srcRect/>
          <a:stretch>
            <a:fillRect/>
          </a:stretch>
        </p:blipFill>
        <p:spPr bwMode="gray">
          <a:xfrm>
            <a:off x="3013079" y="5038725"/>
            <a:ext cx="3821113" cy="292100"/>
          </a:xfrm>
          <a:prstGeom prst="rect">
            <a:avLst/>
          </a:prstGeom>
          <a:noFill/>
          <a:ln w="9525">
            <a:noFill/>
            <a:miter lim="800000"/>
            <a:headEnd/>
            <a:tailEnd/>
          </a:ln>
        </p:spPr>
      </p:pic>
      <p:sp>
        <p:nvSpPr>
          <p:cNvPr id="7" name="Text Box 4"/>
          <p:cNvSpPr txBox="1">
            <a:spLocks noChangeArrowheads="1"/>
          </p:cNvSpPr>
          <p:nvPr/>
        </p:nvSpPr>
        <p:spPr bwMode="gray">
          <a:xfrm>
            <a:off x="1665291" y="2139957"/>
            <a:ext cx="6630982" cy="1951945"/>
          </a:xfrm>
          <a:prstGeom prst="rect">
            <a:avLst/>
          </a:prstGeom>
          <a:noFill/>
          <a:ln w="9525">
            <a:noFill/>
            <a:miter lim="800000"/>
            <a:headEnd/>
            <a:tailEnd/>
          </a:ln>
        </p:spPr>
        <p:txBody>
          <a:bodyPr wrap="none" lIns="0" tIns="0">
            <a:spAutoFit/>
          </a:bodyPr>
          <a:lstStyle/>
          <a:p>
            <a:r>
              <a:rPr lang="en-US" sz="4400" dirty="0">
                <a:solidFill>
                  <a:srgbClr val="002C77"/>
                </a:solidFill>
                <a:ea typeface="MS PGothic"/>
              </a:rPr>
              <a:t>Alex Moczarski</a:t>
            </a:r>
          </a:p>
          <a:p>
            <a:endParaRPr lang="en-US" dirty="0">
              <a:solidFill>
                <a:srgbClr val="000000"/>
              </a:solidFill>
              <a:ea typeface="MS PGothic"/>
            </a:endParaRPr>
          </a:p>
          <a:p>
            <a:r>
              <a:rPr lang="en-US" dirty="0">
                <a:solidFill>
                  <a:srgbClr val="00A8C8"/>
                </a:solidFill>
                <a:ea typeface="MS PGothic"/>
              </a:rPr>
              <a:t>President and Chief Executive Officer,</a:t>
            </a:r>
          </a:p>
          <a:p>
            <a:r>
              <a:rPr lang="en-US" dirty="0">
                <a:solidFill>
                  <a:srgbClr val="00A8C8"/>
                </a:solidFill>
                <a:ea typeface="MS PGothic"/>
              </a:rPr>
              <a:t>Guy Carpenter &amp; Company</a:t>
            </a:r>
          </a:p>
          <a:p>
            <a:endParaRPr lang="en-US" dirty="0">
              <a:solidFill>
                <a:srgbClr val="00A8C8"/>
              </a:solidFill>
              <a:ea typeface="MS PGothic"/>
            </a:endParaRPr>
          </a:p>
          <a:p>
            <a:r>
              <a:rPr lang="en-US" dirty="0">
                <a:solidFill>
                  <a:srgbClr val="00A8C8"/>
                </a:solidFill>
                <a:ea typeface="MS PGothic"/>
              </a:rPr>
              <a:t>Chairman of Marsh &amp; McLennan Companies International</a:t>
            </a:r>
          </a:p>
        </p:txBody>
      </p:sp>
      <p:sp>
        <p:nvSpPr>
          <p:cNvPr id="8" name="Rectangle 5"/>
          <p:cNvSpPr>
            <a:spLocks noChangeArrowheads="1"/>
          </p:cNvSpPr>
          <p:nvPr/>
        </p:nvSpPr>
        <p:spPr bwMode="gray">
          <a:xfrm>
            <a:off x="608013" y="534988"/>
            <a:ext cx="8686800" cy="690562"/>
          </a:xfrm>
          <a:prstGeom prst="rect">
            <a:avLst/>
          </a:prstGeom>
          <a:noFill/>
          <a:ln w="9525">
            <a:noFill/>
            <a:miter lim="800000"/>
            <a:headEnd/>
            <a:tailEnd/>
          </a:ln>
        </p:spPr>
        <p:txBody>
          <a:bodyPr lIns="0"/>
          <a:lstStyle/>
          <a:p>
            <a:pPr>
              <a:lnSpc>
                <a:spcPct val="83000"/>
              </a:lnSpc>
            </a:pPr>
            <a:endParaRPr lang="en-US" sz="2100" dirty="0">
              <a:solidFill>
                <a:srgbClr val="00A8C8"/>
              </a:solidFill>
              <a:ea typeface="MS PGothic"/>
            </a:endParaRPr>
          </a:p>
        </p:txBody>
      </p:sp>
    </p:spTree>
    <p:extLst>
      <p:ext uri="{BB962C8B-B14F-4D97-AF65-F5344CB8AC3E}">
        <p14:creationId xmlns:p14="http://schemas.microsoft.com/office/powerpoint/2010/main" val="2848312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AADBAB3-4DF5-44C9-B417-754DE8CF68CC}" type="slidenum">
              <a:rPr lang="en-GB"/>
              <a:pPr/>
              <a:t>3</a:t>
            </a:fld>
            <a:endParaRPr lang="en-GB" dirty="0"/>
          </a:p>
        </p:txBody>
      </p:sp>
      <p:sp>
        <p:nvSpPr>
          <p:cNvPr id="5" name="Date Placeholder 4"/>
          <p:cNvSpPr>
            <a:spLocks noGrp="1"/>
          </p:cNvSpPr>
          <p:nvPr>
            <p:ph type="dt" sz="half" idx="11"/>
          </p:nvPr>
        </p:nvSpPr>
        <p:spPr/>
        <p:txBody>
          <a:bodyPr/>
          <a:lstStyle/>
          <a:p>
            <a:fld id="{F7AB1366-C812-4111-878A-BB1CBBBF22C8}" type="datetime4">
              <a:rPr lang="en-GB"/>
              <a:pPr/>
              <a:t>12 September 2015</a:t>
            </a:fld>
            <a:endParaRPr lang="en-GB" dirty="0"/>
          </a:p>
        </p:txBody>
      </p:sp>
      <p:sp>
        <p:nvSpPr>
          <p:cNvPr id="5132" name="Rectangle 12"/>
          <p:cNvSpPr>
            <a:spLocks noGrp="1" noChangeArrowheads="1"/>
          </p:cNvSpPr>
          <p:nvPr>
            <p:ph type="title"/>
          </p:nvPr>
        </p:nvSpPr>
        <p:spPr/>
        <p:txBody>
          <a:bodyPr/>
          <a:lstStyle/>
          <a:p>
            <a:r>
              <a:rPr lang="en-GB" dirty="0"/>
              <a:t>Primary Information</a:t>
            </a:r>
            <a:br>
              <a:rPr lang="en-GB" dirty="0"/>
            </a:br>
            <a:r>
              <a:rPr lang="en-GB" dirty="0">
                <a:solidFill>
                  <a:schemeClr val="accent2"/>
                </a:solidFill>
              </a:rPr>
              <a:t>Secondary Information</a:t>
            </a:r>
          </a:p>
        </p:txBody>
      </p:sp>
      <p:sp>
        <p:nvSpPr>
          <p:cNvPr id="5133" name="Rectangle 13"/>
          <p:cNvSpPr>
            <a:spLocks noGrp="1" noChangeArrowheads="1"/>
          </p:cNvSpPr>
          <p:nvPr>
            <p:ph type="body" idx="1"/>
          </p:nvPr>
        </p:nvSpPr>
        <p:spPr/>
        <p:txBody>
          <a:bodyPr/>
          <a:lstStyle/>
          <a:p>
            <a:r>
              <a:rPr lang="en-GB" dirty="0"/>
              <a:t>Bulleted text in Arial left aligned</a:t>
            </a:r>
          </a:p>
          <a:p>
            <a:r>
              <a:rPr lang="en-GB" dirty="0"/>
              <a:t>Paragraph spacing 0.6 lines before bullets</a:t>
            </a:r>
          </a:p>
          <a:p>
            <a:pPr lvl="1"/>
            <a:r>
              <a:rPr lang="en-GB" dirty="0"/>
              <a:t>Second level copy with 0.2 lines before</a:t>
            </a:r>
          </a:p>
          <a:p>
            <a:pPr lvl="2"/>
            <a:r>
              <a:rPr lang="en-GB" dirty="0"/>
              <a:t>Third level</a:t>
            </a:r>
          </a:p>
          <a:p>
            <a:pPr lvl="3"/>
            <a:r>
              <a:rPr lang="en-GB" dirty="0"/>
              <a:t>Fourth Level</a:t>
            </a:r>
          </a:p>
          <a:p>
            <a:pPr lvl="4"/>
            <a:r>
              <a:rPr lang="en-GB" dirty="0"/>
              <a:t>Fifth level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02788" cy="719282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78" y="335484"/>
            <a:ext cx="5093176" cy="6563371"/>
          </a:xfrm>
          <a:prstGeom prst="rect">
            <a:avLst/>
          </a:prstGeom>
        </p:spPr>
      </p:pic>
    </p:spTree>
    <p:custDataLst>
      <p:tags r:id="rId1"/>
    </p:custDataLst>
    <p:extLst>
      <p:ext uri="{BB962C8B-B14F-4D97-AF65-F5344CB8AC3E}">
        <p14:creationId xmlns:p14="http://schemas.microsoft.com/office/powerpoint/2010/main" val="373100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aXs/GC AdvantagePoint Hub"/>
          <p:cNvPicPr>
            <a:picLocks noChangeAspect="1" noChangeArrowheads="1"/>
          </p:cNvPicPr>
          <p:nvPr/>
        </p:nvPicPr>
        <p:blipFill rotWithShape="1">
          <a:blip r:embed="rId2">
            <a:extLst>
              <a:ext uri="{28A0092B-C50C-407E-A947-70E740481C1C}">
                <a14:useLocalDpi xmlns:a14="http://schemas.microsoft.com/office/drawing/2010/main" val="0"/>
              </a:ext>
            </a:extLst>
          </a:blip>
          <a:srcRect t="33320" b="42328"/>
          <a:stretch/>
        </p:blipFill>
        <p:spPr bwMode="auto">
          <a:xfrm>
            <a:off x="727281" y="2472518"/>
            <a:ext cx="2734480" cy="548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p:cNvPicPr>
            <a:picLocks noChangeAspect="1" noChangeArrowheads="1"/>
          </p:cNvPicPr>
          <p:nvPr/>
        </p:nvPicPr>
        <p:blipFill>
          <a:blip r:embed="rId3"/>
          <a:srcRect l="13931" t="16982" r="18346" b="65482"/>
          <a:stretch>
            <a:fillRect/>
          </a:stretch>
        </p:blipFill>
        <p:spPr bwMode="gray">
          <a:xfrm>
            <a:off x="5077568" y="4042463"/>
            <a:ext cx="2339658" cy="640080"/>
          </a:xfrm>
          <a:prstGeom prst="rect">
            <a:avLst/>
          </a:prstGeom>
          <a:noFill/>
          <a:ln w="9525">
            <a:noFill/>
            <a:miter lim="800000"/>
            <a:headEnd/>
            <a:tailEnd/>
          </a:ln>
        </p:spPr>
      </p:pic>
      <p:pic>
        <p:nvPicPr>
          <p:cNvPr id="7" name="Picture 4" descr="C:\Users\cway01\AppData\Local\Microsoft\Windows\Temporary Internet Files\Content.Outlook\KTU92XQN\GC-Profitpoint+-logo_HEX002C77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66" y="3642815"/>
            <a:ext cx="2679637"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3252" y="3047558"/>
            <a:ext cx="3112115" cy="461665"/>
          </a:xfrm>
          <a:prstGeom prst="rect">
            <a:avLst/>
          </a:prstGeom>
          <a:noFill/>
        </p:spPr>
        <p:txBody>
          <a:bodyPr wrap="square" rtlCol="0">
            <a:spAutoFit/>
          </a:bodyPr>
          <a:lstStyle/>
          <a:p>
            <a:pPr algn="l" fontAlgn="auto">
              <a:lnSpc>
                <a:spcPct val="100000"/>
              </a:lnSpc>
              <a:spcBef>
                <a:spcPts val="0"/>
              </a:spcBef>
              <a:spcAft>
                <a:spcPts val="0"/>
              </a:spcAft>
            </a:pPr>
            <a:r>
              <a:rPr lang="en-US" sz="2400" dirty="0">
                <a:solidFill>
                  <a:srgbClr val="002C77"/>
                </a:solidFill>
                <a:latin typeface="Arial"/>
                <a:ea typeface="MS PGothic"/>
              </a:rPr>
              <a:t>GC CAT-VIEW</a:t>
            </a:r>
            <a:r>
              <a:rPr lang="en-US" sz="2400" baseline="30000" dirty="0">
                <a:solidFill>
                  <a:srgbClr val="002C77"/>
                </a:solidFill>
                <a:latin typeface="Arial"/>
                <a:ea typeface="MS PGothic"/>
              </a:rPr>
              <a:t>TM</a:t>
            </a:r>
            <a:endParaRPr lang="en-US" sz="2400" dirty="0">
              <a:solidFill>
                <a:srgbClr val="002C77"/>
              </a:solidFill>
              <a:latin typeface="Arial"/>
              <a:ea typeface="MS PGothic"/>
            </a:endParaRPr>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11"/>
          <a:stretch/>
        </p:blipFill>
        <p:spPr bwMode="auto">
          <a:xfrm>
            <a:off x="997864" y="4480105"/>
            <a:ext cx="2268484"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6307" y="5562600"/>
            <a:ext cx="3913708" cy="640080"/>
          </a:xfrm>
          <a:prstGeom prst="rect">
            <a:avLst/>
          </a:prstGeom>
        </p:spPr>
      </p:pic>
      <p:sp>
        <p:nvSpPr>
          <p:cNvPr id="13" name="Rectangle 12"/>
          <p:cNvSpPr/>
          <p:nvPr/>
        </p:nvSpPr>
        <p:spPr>
          <a:xfrm>
            <a:off x="408961" y="406527"/>
            <a:ext cx="6766765" cy="566309"/>
          </a:xfrm>
          <a:prstGeom prst="rect">
            <a:avLst/>
          </a:prstGeom>
        </p:spPr>
        <p:txBody>
          <a:bodyPr wrap="square" lIns="0">
            <a:spAutoFit/>
          </a:bodyPr>
          <a:lstStyle/>
          <a:p>
            <a:pPr algn="l" fontAlgn="auto">
              <a:lnSpc>
                <a:spcPts val="4180"/>
              </a:lnSpc>
              <a:spcBef>
                <a:spcPts val="0"/>
              </a:spcBef>
              <a:spcAft>
                <a:spcPts val="1800"/>
              </a:spcAft>
            </a:pPr>
            <a:r>
              <a:rPr lang="en-US" sz="2400" dirty="0" smtClean="0">
                <a:solidFill>
                  <a:srgbClr val="002060"/>
                </a:solidFill>
                <a:latin typeface="Arial"/>
                <a:ea typeface="MS PGothic"/>
              </a:rPr>
              <a:t>Delivering </a:t>
            </a:r>
            <a:r>
              <a:rPr lang="en-US" sz="2400" dirty="0">
                <a:solidFill>
                  <a:srgbClr val="002060"/>
                </a:solidFill>
                <a:latin typeface="Arial"/>
                <a:ea typeface="MS PGothic"/>
              </a:rPr>
              <a:t>Client-facing Technologies</a:t>
            </a:r>
          </a:p>
        </p:txBody>
      </p:sp>
      <p:pic>
        <p:nvPicPr>
          <p:cNvPr id="14" name="Picture 2" descr="C:\Users\cway01\AppData\Local\Microsoft\Windows\Temporary Internet Files\Content.Outlook\KTU92XQN\GC_ForCa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4961" y="1832438"/>
            <a:ext cx="373497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58502"/>
      </p:ext>
    </p:extLst>
  </p:cSld>
  <p:clrMapOvr>
    <a:masterClrMapping/>
  </p:clrMapOvr>
  <p:transition spd="slow" advClick="0" advTm="41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1500"/>
                                        <p:tgtEl>
                                          <p:spTgt spid="13">
                                            <p:txEl>
                                              <p:pRg st="0" end="0"/>
                                            </p:txEl>
                                          </p:spTgt>
                                        </p:tgtEl>
                                      </p:cBhvr>
                                    </p:animEffect>
                                  </p:childTnLst>
                                </p:cTn>
                              </p:par>
                            </p:childTnLst>
                          </p:cTn>
                        </p:par>
                        <p:par>
                          <p:cTn id="8" fill="hold">
                            <p:stCondLst>
                              <p:cond delay="175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anim calcmode="lin" valueType="num">
                                      <p:cBhvr>
                                        <p:cTn id="12" dur="750" fill="hold"/>
                                        <p:tgtEl>
                                          <p:spTgt spid="14"/>
                                        </p:tgtEl>
                                        <p:attrNameLst>
                                          <p:attrName>ppt_x</p:attrName>
                                        </p:attrNameLst>
                                      </p:cBhvr>
                                      <p:tavLst>
                                        <p:tav tm="0">
                                          <p:val>
                                            <p:strVal val="#ppt_x"/>
                                          </p:val>
                                        </p:tav>
                                        <p:tav tm="100000">
                                          <p:val>
                                            <p:strVal val="#ppt_x"/>
                                          </p:val>
                                        </p:tav>
                                      </p:tavLst>
                                    </p:anim>
                                    <p:anim calcmode="lin" valueType="num">
                                      <p:cBhvr>
                                        <p:cTn id="13" dur="75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ppt_x</p:attrName>
                                        </p:attrNameLst>
                                      </p:cBhvr>
                                      <p:tavLst>
                                        <p:tav tm="0">
                                          <p:val>
                                            <p:strVal val="#ppt_x"/>
                                          </p:val>
                                        </p:tav>
                                        <p:tav tm="100000">
                                          <p:val>
                                            <p:strVal val="#ppt_x"/>
                                          </p:val>
                                        </p:tav>
                                      </p:tavLst>
                                    </p:anim>
                                    <p:anim calcmode="lin" valueType="num">
                                      <p:cBhvr>
                                        <p:cTn id="19" dur="7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25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750"/>
                                        <p:tgtEl>
                                          <p:spTgt spid="4098"/>
                                        </p:tgtEl>
                                      </p:cBhvr>
                                    </p:animEffect>
                                    <p:anim calcmode="lin" valueType="num">
                                      <p:cBhvr>
                                        <p:cTn id="24" dur="750" fill="hold"/>
                                        <p:tgtEl>
                                          <p:spTgt spid="4098"/>
                                        </p:tgtEl>
                                        <p:attrNameLst>
                                          <p:attrName>ppt_x</p:attrName>
                                        </p:attrNameLst>
                                      </p:cBhvr>
                                      <p:tavLst>
                                        <p:tav tm="0">
                                          <p:val>
                                            <p:strVal val="#ppt_x"/>
                                          </p:val>
                                        </p:tav>
                                        <p:tav tm="100000">
                                          <p:val>
                                            <p:strVal val="#ppt_x"/>
                                          </p:val>
                                        </p:tav>
                                      </p:tavLst>
                                    </p:anim>
                                    <p:anim calcmode="lin" valueType="num">
                                      <p:cBhvr>
                                        <p:cTn id="25" dur="750" fill="hold"/>
                                        <p:tgtEl>
                                          <p:spTgt spid="4098"/>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nodeType="afterEffect">
                                  <p:stCondLst>
                                    <p:cond delay="25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50"/>
                                        <p:tgtEl>
                                          <p:spTgt spid="12"/>
                                        </p:tgtEl>
                                      </p:cBhvr>
                                    </p:animEffect>
                                    <p:anim calcmode="lin" valueType="num">
                                      <p:cBhvr>
                                        <p:cTn id="30" dur="750" fill="hold"/>
                                        <p:tgtEl>
                                          <p:spTgt spid="12"/>
                                        </p:tgtEl>
                                        <p:attrNameLst>
                                          <p:attrName>ppt_x</p:attrName>
                                        </p:attrNameLst>
                                      </p:cBhvr>
                                      <p:tavLst>
                                        <p:tav tm="0">
                                          <p:val>
                                            <p:strVal val="#ppt_x"/>
                                          </p:val>
                                        </p:tav>
                                        <p:tav tm="100000">
                                          <p:val>
                                            <p:strVal val="#ppt_x"/>
                                          </p:val>
                                        </p:tav>
                                      </p:tavLst>
                                    </p:anim>
                                    <p:anim calcmode="lin" valueType="num">
                                      <p:cBhvr>
                                        <p:cTn id="31" dur="75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42" presetClass="entr" presetSubtype="0" fill="hold" nodeType="after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6500"/>
                            </p:stCondLst>
                            <p:childTnLst>
                              <p:par>
                                <p:cTn id="39" presetID="42" presetClass="entr" presetSubtype="0"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750"/>
                                        <p:tgtEl>
                                          <p:spTgt spid="10"/>
                                        </p:tgtEl>
                                      </p:cBhvr>
                                    </p:animEffect>
                                    <p:anim calcmode="lin" valueType="num">
                                      <p:cBhvr>
                                        <p:cTn id="42" dur="750" fill="hold"/>
                                        <p:tgtEl>
                                          <p:spTgt spid="10"/>
                                        </p:tgtEl>
                                        <p:attrNameLst>
                                          <p:attrName>ppt_x</p:attrName>
                                        </p:attrNameLst>
                                      </p:cBhvr>
                                      <p:tavLst>
                                        <p:tav tm="0">
                                          <p:val>
                                            <p:strVal val="#ppt_x"/>
                                          </p:val>
                                        </p:tav>
                                        <p:tav tm="100000">
                                          <p:val>
                                            <p:strVal val="#ppt_x"/>
                                          </p:val>
                                        </p:tav>
                                      </p:tavLst>
                                    </p:anim>
                                    <p:anim calcmode="lin" valueType="num">
                                      <p:cBhvr>
                                        <p:cTn id="43" dur="75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7500"/>
                            </p:stCondLst>
                            <p:childTnLst>
                              <p:par>
                                <p:cTn id="45" presetID="42" presetClass="entr" presetSubtype="0" fill="hold" nodeType="afterEffect">
                                  <p:stCondLst>
                                    <p:cond delay="25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750"/>
                                        <p:tgtEl>
                                          <p:spTgt spid="6"/>
                                        </p:tgtEl>
                                      </p:cBhvr>
                                    </p:animEffect>
                                    <p:anim calcmode="lin" valueType="num">
                                      <p:cBhvr>
                                        <p:cTn id="48" dur="750" fill="hold"/>
                                        <p:tgtEl>
                                          <p:spTgt spid="6"/>
                                        </p:tgtEl>
                                        <p:attrNameLst>
                                          <p:attrName>ppt_x</p:attrName>
                                        </p:attrNameLst>
                                      </p:cBhvr>
                                      <p:tavLst>
                                        <p:tav tm="0">
                                          <p:val>
                                            <p:strVal val="#ppt_x"/>
                                          </p:val>
                                        </p:tav>
                                        <p:tav tm="100000">
                                          <p:val>
                                            <p:strVal val="#ppt_x"/>
                                          </p:val>
                                        </p:tav>
                                      </p:tavLst>
                                    </p:anim>
                                    <p:anim calcmode="lin" valueType="num">
                                      <p:cBhvr>
                                        <p:cTn id="4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0" descr="GUY_PBC_Blue"/>
          <p:cNvPicPr>
            <a:picLocks noChangeAspect="1" noChangeArrowheads="1"/>
          </p:cNvPicPr>
          <p:nvPr/>
        </p:nvPicPr>
        <p:blipFill>
          <a:blip r:embed="rId2"/>
          <a:srcRect/>
          <a:stretch>
            <a:fillRect/>
          </a:stretch>
        </p:blipFill>
        <p:spPr bwMode="gray">
          <a:xfrm>
            <a:off x="2860680" y="4886325"/>
            <a:ext cx="3821113" cy="292100"/>
          </a:xfrm>
          <a:prstGeom prst="rect">
            <a:avLst/>
          </a:prstGeom>
          <a:noFill/>
          <a:ln w="9525">
            <a:noFill/>
            <a:miter lim="800000"/>
            <a:headEnd/>
            <a:tailEnd/>
          </a:ln>
        </p:spPr>
      </p:pic>
      <p:sp>
        <p:nvSpPr>
          <p:cNvPr id="33795" name="Text Box 8"/>
          <p:cNvSpPr txBox="1">
            <a:spLocks noChangeArrowheads="1"/>
          </p:cNvSpPr>
          <p:nvPr/>
        </p:nvSpPr>
        <p:spPr bwMode="gray">
          <a:xfrm>
            <a:off x="3165599" y="1987552"/>
            <a:ext cx="3323987" cy="1157881"/>
          </a:xfrm>
          <a:prstGeom prst="rect">
            <a:avLst/>
          </a:prstGeom>
          <a:noFill/>
          <a:ln w="9525">
            <a:noFill/>
            <a:miter lim="800000"/>
            <a:headEnd/>
            <a:tailEnd/>
          </a:ln>
        </p:spPr>
        <p:txBody>
          <a:bodyPr wrap="none" lIns="0" tIns="0">
            <a:spAutoFit/>
          </a:bodyPr>
          <a:lstStyle/>
          <a:p>
            <a:pPr algn="ctr">
              <a:lnSpc>
                <a:spcPct val="86000"/>
              </a:lnSpc>
            </a:pPr>
            <a:r>
              <a:rPr lang="en-US" sz="4400" dirty="0">
                <a:solidFill>
                  <a:schemeClr val="accent1"/>
                </a:solidFill>
              </a:rPr>
              <a:t>David Priebe</a:t>
            </a:r>
          </a:p>
          <a:p>
            <a:pPr algn="ctr">
              <a:lnSpc>
                <a:spcPct val="86000"/>
              </a:lnSpc>
            </a:pPr>
            <a:endParaRPr lang="en-US" dirty="0"/>
          </a:p>
          <a:p>
            <a:pPr algn="ctr">
              <a:lnSpc>
                <a:spcPct val="86000"/>
              </a:lnSpc>
            </a:pPr>
            <a:r>
              <a:rPr lang="en-US" dirty="0">
                <a:solidFill>
                  <a:schemeClr val="accent2"/>
                </a:solidFill>
              </a:rPr>
              <a:t>Vice </a:t>
            </a:r>
            <a:r>
              <a:rPr lang="en-US" dirty="0" smtClean="0">
                <a:solidFill>
                  <a:schemeClr val="accent2"/>
                </a:solidFill>
              </a:rPr>
              <a:t>Chairman</a:t>
            </a:r>
            <a:endParaRPr lang="en-US" dirty="0">
              <a:solidFill>
                <a:schemeClr val="accent2"/>
              </a:solidFill>
            </a:endParaRPr>
          </a:p>
        </p:txBody>
      </p:sp>
    </p:spTree>
    <p:extLst>
      <p:ext uri="{BB962C8B-B14F-4D97-AF65-F5344CB8AC3E}">
        <p14:creationId xmlns:p14="http://schemas.microsoft.com/office/powerpoint/2010/main" val="366927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Property Catastrophe Demand</a:t>
            </a:r>
            <a:endParaRPr lang="en-GB" dirty="0"/>
          </a:p>
        </p:txBody>
      </p:sp>
      <p:sp>
        <p:nvSpPr>
          <p:cNvPr id="4" name="Slide Number Placeholder 3"/>
          <p:cNvSpPr>
            <a:spLocks noGrp="1"/>
          </p:cNvSpPr>
          <p:nvPr>
            <p:ph type="sldNum" sz="quarter" idx="10"/>
          </p:nvPr>
        </p:nvSpPr>
        <p:spPr/>
        <p:txBody>
          <a:bodyPr/>
          <a:lstStyle/>
          <a:p>
            <a:pPr>
              <a:defRPr/>
            </a:pPr>
            <a:fld id="{66E1D8E7-1A59-4A8B-8650-073D21CA23F8}" type="slidenum">
              <a:rPr lang="en-US" smtClean="0"/>
              <a:pPr>
                <a:defRPr/>
              </a:pPr>
              <a:t>6</a:t>
            </a:fld>
            <a:endParaRPr lang="en-US" dirty="0"/>
          </a:p>
        </p:txBody>
      </p:sp>
      <p:sp>
        <p:nvSpPr>
          <p:cNvPr id="5" name="Date Placeholder 4"/>
          <p:cNvSpPr>
            <a:spLocks noGrp="1"/>
          </p:cNvSpPr>
          <p:nvPr>
            <p:ph type="dt" sz="half" idx="11"/>
          </p:nvPr>
        </p:nvSpPr>
        <p:spPr/>
        <p:txBody>
          <a:bodyPr/>
          <a:lstStyle/>
          <a:p>
            <a:pPr>
              <a:defRPr/>
            </a:pPr>
            <a:fld id="{51D6FEDD-70AD-4DA5-A13A-FF1796745BD1}" type="datetime4">
              <a:rPr lang="en-US" smtClean="0"/>
              <a:pPr>
                <a:defRPr/>
              </a:pPr>
              <a:t>September 12, 2015</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649" y="1077917"/>
            <a:ext cx="7959678" cy="4987925"/>
          </a:xfrm>
          <a:prstGeom prst="rect">
            <a:avLst/>
          </a:prstGeom>
          <a:solidFill>
            <a:schemeClr val="bg1">
              <a:lumMod val="95000"/>
            </a:schemeClr>
          </a:solidFill>
          <a:ln>
            <a:noFill/>
          </a:ln>
          <a:effectLst/>
        </p:spPr>
      </p:pic>
      <p:sp>
        <p:nvSpPr>
          <p:cNvPr id="6" name="Rectangle 5"/>
          <p:cNvSpPr/>
          <p:nvPr/>
        </p:nvSpPr>
        <p:spPr bwMode="auto">
          <a:xfrm>
            <a:off x="771525" y="1114425"/>
            <a:ext cx="4552950" cy="476250"/>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810456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Party Capital as percentage of Global Property Catastrophe Capacity</a:t>
            </a:r>
            <a:endParaRPr lang="en-GB" dirty="0"/>
          </a:p>
        </p:txBody>
      </p:sp>
      <p:sp>
        <p:nvSpPr>
          <p:cNvPr id="4" name="Slide Number Placeholder 3"/>
          <p:cNvSpPr>
            <a:spLocks noGrp="1"/>
          </p:cNvSpPr>
          <p:nvPr>
            <p:ph type="sldNum" sz="quarter" idx="10"/>
          </p:nvPr>
        </p:nvSpPr>
        <p:spPr/>
        <p:txBody>
          <a:bodyPr/>
          <a:lstStyle/>
          <a:p>
            <a:pPr>
              <a:defRPr/>
            </a:pPr>
            <a:fld id="{66E1D8E7-1A59-4A8B-8650-073D21CA23F8}" type="slidenum">
              <a:rPr lang="en-US" smtClean="0"/>
              <a:pPr>
                <a:defRPr/>
              </a:pPr>
              <a:t>7</a:t>
            </a:fld>
            <a:endParaRPr lang="en-US" dirty="0"/>
          </a:p>
        </p:txBody>
      </p:sp>
      <p:sp>
        <p:nvSpPr>
          <p:cNvPr id="5" name="Date Placeholder 4"/>
          <p:cNvSpPr>
            <a:spLocks noGrp="1"/>
          </p:cNvSpPr>
          <p:nvPr>
            <p:ph type="dt" sz="half" idx="11"/>
          </p:nvPr>
        </p:nvSpPr>
        <p:spPr/>
        <p:txBody>
          <a:bodyPr/>
          <a:lstStyle/>
          <a:p>
            <a:pPr>
              <a:defRPr/>
            </a:pPr>
            <a:fld id="{51D6FEDD-70AD-4DA5-A13A-FF1796745BD1}" type="datetime4">
              <a:rPr lang="en-US" smtClean="0"/>
              <a:pPr>
                <a:defRPr/>
              </a:pPr>
              <a:t>September 12, 2015</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75417005"/>
              </p:ext>
            </p:extLst>
          </p:nvPr>
        </p:nvGraphicFramePr>
        <p:xfrm>
          <a:off x="341316" y="1144588"/>
          <a:ext cx="8897937" cy="51419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038975" y="6410333"/>
            <a:ext cx="1676400" cy="224677"/>
          </a:xfrm>
          <a:prstGeom prst="rect">
            <a:avLst/>
          </a:prstGeom>
          <a:noFill/>
        </p:spPr>
        <p:txBody>
          <a:bodyPr wrap="square" rtlCol="0">
            <a:spAutoFit/>
          </a:bodyPr>
          <a:lstStyle/>
          <a:p>
            <a:r>
              <a:rPr lang="en-GB" sz="1000" dirty="0" smtClean="0"/>
              <a:t>Source: GC Securities</a:t>
            </a:r>
            <a:endParaRPr lang="en-GB" sz="1000" dirty="0"/>
          </a:p>
        </p:txBody>
      </p:sp>
    </p:spTree>
    <p:extLst>
      <p:ext uri="{BB962C8B-B14F-4D97-AF65-F5344CB8AC3E}">
        <p14:creationId xmlns:p14="http://schemas.microsoft.com/office/powerpoint/2010/main" val="1671707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C594B0C-DA51-424D-8B4A-5ABF5C443C56}" type="slidenum">
              <a:rPr lang="en-GB">
                <a:solidFill>
                  <a:srgbClr val="002C77"/>
                </a:solidFill>
              </a:rPr>
              <a:pPr/>
              <a:t>8</a:t>
            </a:fld>
            <a:endParaRPr lang="en-GB" dirty="0">
              <a:solidFill>
                <a:srgbClr val="002C77"/>
              </a:solidFill>
            </a:endParaRPr>
          </a:p>
        </p:txBody>
      </p:sp>
      <p:sp>
        <p:nvSpPr>
          <p:cNvPr id="5" name="Date Placeholder 4"/>
          <p:cNvSpPr>
            <a:spLocks noGrp="1"/>
          </p:cNvSpPr>
          <p:nvPr>
            <p:ph type="dt" sz="half" idx="11"/>
          </p:nvPr>
        </p:nvSpPr>
        <p:spPr/>
        <p:txBody>
          <a:bodyPr/>
          <a:lstStyle/>
          <a:p>
            <a:fld id="{0D74AC8B-3252-4800-A7B5-0C279E9A36E0}" type="datetime4">
              <a:rPr lang="en-GB"/>
              <a:pPr/>
              <a:t>12 September 2015</a:t>
            </a:fld>
            <a:endParaRPr lang="en-GB" dirty="0"/>
          </a:p>
        </p:txBody>
      </p:sp>
      <p:sp>
        <p:nvSpPr>
          <p:cNvPr id="5132" name="Rectangle 12"/>
          <p:cNvSpPr>
            <a:spLocks noGrp="1" noChangeArrowheads="1"/>
          </p:cNvSpPr>
          <p:nvPr>
            <p:ph type="title"/>
          </p:nvPr>
        </p:nvSpPr>
        <p:spPr>
          <a:xfrm>
            <a:off x="455613" y="411163"/>
            <a:ext cx="8686800" cy="690562"/>
          </a:xfrm>
        </p:spPr>
        <p:txBody>
          <a:bodyPr/>
          <a:lstStyle/>
          <a:p>
            <a:r>
              <a:rPr lang="en-GB" dirty="0" smtClean="0"/>
              <a:t>144 Catastrophe Bonds</a:t>
            </a:r>
            <a:r>
              <a:rPr lang="en-GB" dirty="0"/>
              <a:t/>
            </a:r>
            <a:br>
              <a:rPr lang="en-GB" dirty="0"/>
            </a:br>
            <a:endParaRPr lang="en-GB" dirty="0">
              <a:solidFill>
                <a:schemeClr val="accent2"/>
              </a:solidFill>
            </a:endParaRPr>
          </a:p>
        </p:txBody>
      </p:sp>
      <p:graphicFrame>
        <p:nvGraphicFramePr>
          <p:cNvPr id="7" name="Chart 6"/>
          <p:cNvGraphicFramePr>
            <a:graphicFrameLocks/>
          </p:cNvGraphicFramePr>
          <p:nvPr>
            <p:extLst>
              <p:ext uri="{D42A27DB-BD31-4B8C-83A1-F6EECF244321}">
                <p14:modId xmlns:p14="http://schemas.microsoft.com/office/powerpoint/2010/main" val="1813996074"/>
              </p:ext>
            </p:extLst>
          </p:nvPr>
        </p:nvGraphicFramePr>
        <p:xfrm>
          <a:off x="205581" y="819153"/>
          <a:ext cx="9043194" cy="555307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576890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0" descr="GUY_PBC_Blue"/>
          <p:cNvPicPr>
            <a:picLocks noChangeAspect="1" noChangeArrowheads="1"/>
          </p:cNvPicPr>
          <p:nvPr/>
        </p:nvPicPr>
        <p:blipFill>
          <a:blip r:embed="rId2"/>
          <a:srcRect/>
          <a:stretch>
            <a:fillRect/>
          </a:stretch>
        </p:blipFill>
        <p:spPr bwMode="gray">
          <a:xfrm>
            <a:off x="2860680" y="4886325"/>
            <a:ext cx="3821113" cy="292100"/>
          </a:xfrm>
          <a:prstGeom prst="rect">
            <a:avLst/>
          </a:prstGeom>
          <a:noFill/>
          <a:ln w="9525">
            <a:noFill/>
            <a:miter lim="800000"/>
            <a:headEnd/>
            <a:tailEnd/>
          </a:ln>
        </p:spPr>
      </p:pic>
      <p:sp>
        <p:nvSpPr>
          <p:cNvPr id="35843" name="Text Box 8"/>
          <p:cNvSpPr txBox="1">
            <a:spLocks noChangeArrowheads="1"/>
          </p:cNvSpPr>
          <p:nvPr/>
        </p:nvSpPr>
        <p:spPr bwMode="gray">
          <a:xfrm>
            <a:off x="2402174" y="1987552"/>
            <a:ext cx="4858766" cy="1157881"/>
          </a:xfrm>
          <a:prstGeom prst="rect">
            <a:avLst/>
          </a:prstGeom>
          <a:noFill/>
          <a:ln w="9525">
            <a:noFill/>
            <a:miter lim="800000"/>
            <a:headEnd/>
            <a:tailEnd/>
          </a:ln>
        </p:spPr>
        <p:txBody>
          <a:bodyPr wrap="none" lIns="0" tIns="0">
            <a:spAutoFit/>
          </a:bodyPr>
          <a:lstStyle/>
          <a:p>
            <a:r>
              <a:rPr lang="en-US" sz="4400" dirty="0">
                <a:solidFill>
                  <a:srgbClr val="002C77"/>
                </a:solidFill>
                <a:ea typeface="MS PGothic"/>
              </a:rPr>
              <a:t>Nick Frankland</a:t>
            </a:r>
          </a:p>
          <a:p>
            <a:endParaRPr lang="en-US" dirty="0">
              <a:solidFill>
                <a:srgbClr val="000000"/>
              </a:solidFill>
              <a:ea typeface="MS PGothic"/>
            </a:endParaRPr>
          </a:p>
          <a:p>
            <a:r>
              <a:rPr lang="en-US" dirty="0">
                <a:solidFill>
                  <a:srgbClr val="00A8C8"/>
                </a:solidFill>
                <a:ea typeface="MS PGothic"/>
              </a:rPr>
              <a:t>Chief Executive </a:t>
            </a:r>
            <a:r>
              <a:rPr lang="en-US" dirty="0" smtClean="0">
                <a:solidFill>
                  <a:srgbClr val="00A8C8"/>
                </a:solidFill>
                <a:ea typeface="MS PGothic"/>
              </a:rPr>
              <a:t>Officer, EMEA Operations</a:t>
            </a:r>
            <a:endParaRPr lang="en-US" dirty="0">
              <a:solidFill>
                <a:srgbClr val="00A8C8"/>
              </a:solidFill>
              <a:ea typeface="MS PGothic"/>
            </a:endParaRPr>
          </a:p>
        </p:txBody>
      </p:sp>
    </p:spTree>
    <p:extLst>
      <p:ext uri="{BB962C8B-B14F-4D97-AF65-F5344CB8AC3E}">
        <p14:creationId xmlns:p14="http://schemas.microsoft.com/office/powerpoint/2010/main" val="3733216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00.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01.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ThumbNailFile&gt;D:\Documents and Settings\e-Working-4\Local Settings\Application Data\MMC\ILM\Recent\T0D1000003.jpg&lt;/ThumbNailFile&gt;&#10;  &lt;Usage&gt;PowerPointTitle&lt;/Usage&gt;&#10;  &lt;PaletteName&gt;Sapphire&lt;/PaletteName&gt;&#10;  &lt;Design&gt;&#10;    &lt;FocalNumber&gt;1&lt;/FocalNumber&gt;&#10;    &lt;Facets&gt;&#10;      &lt;SideOfTick&gt;Left&lt;/SideOfTick&gt;&#10;      &lt;TickPosition&gt;&#10;        &lt;X&gt;0&lt;/X&gt;&#10;        &lt;Y&gt;1&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Bottom&lt;/SideOfTick&gt;&#10;      &lt;TickPosition&gt;&#10;        &lt;X&gt;19&lt;/X&gt;&#10;        &lt;Y&gt;10&lt;/Y&gt;&#10;      &lt;/TickPosition&gt;&#10;      &lt;EndTickPosition&gt;&#10;        &lt;X&gt;0&lt;/X&gt;&#10;        &lt;Y&gt;0&lt;/Y&gt;&#10;      &lt;/EndTickPosition&gt;&#10;      &lt;FacetNumber&gt;2&lt;/FacetNumber&gt;&#10;      &lt;Brightness&gt;0&lt;/Brightness&gt;&#10;      &lt;Colour&gt;#002C77&lt;/Colour&gt;&#10;      &lt;ColourNumber&gt;0&lt;/ColourNumber&gt;&#10;    &lt;/Facets&gt;&#10;    &lt;Facets&gt;&#10;      &lt;SideOfTick&gt;Right&lt;/SideOfTick&gt;&#10;      &lt;TickPosition&gt;&#10;        &lt;X&gt;21&lt;/X&gt;&#10;        &lt;Y&gt;4&lt;/Y&gt;&#10;      &lt;/TickPosition&gt;&#10;      &lt;EndTickPosition&gt;&#10;        &lt;X&gt;0&lt;/X&gt;&#10;        &lt;Y&gt;0&lt;/Y&gt;&#10;      &lt;/EndTickPosition&gt;&#10;      &lt;FacetNumber&gt;3&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10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03.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0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0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0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0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0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0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1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1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1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1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2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23.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2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2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2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3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3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3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3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3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3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3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3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4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4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4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43.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4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4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4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4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4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4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5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5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5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5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5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5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5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5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60.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J:\2015 Monte Carlo\Press Conference - Sat 12 Sept\Presentation\harbour view.jpg&lt;/ImageFile&gt;&#10;  &lt;ThumbNailFile&gt;C:\Users\Mfell\Local Settings\Application Data\MMC\Office Automation\Cache\T1000055D1000055.jpg&lt;/ThumbNailFile&gt;&#10;  &lt;Usage&gt;PowerPointTitle&lt;/Usage&gt;&#10;  &lt;PaletteName&gt;Sapphire&lt;/PaletteName&gt;&#10;  &lt;Design&gt;&#10;    &lt;FocalNumber&gt;1&lt;/FocalNumber&gt;&#10;    &lt;Facets&gt;&#10;      &lt;SideOfTick&gt;RightTop&lt;/SideOfTick&gt;&#10;      &lt;TickPosition&gt;&#10;        &lt;X&gt;21&lt;/X&gt;&#10;        &lt;Y&gt;0&lt;/Y&gt;&#10;      &lt;/TickPosition&gt;&#10;      &lt;EndTickPosition&gt;&#10;        &lt;X&gt;0&lt;/X&gt;&#10;        &lt;Y&gt;0&lt;/Y&gt;&#10;      &lt;/EndTickPosition&gt;&#10;      &lt;FacetNumber&gt;5&lt;/FacetNumber&gt;&#10;      &lt;Brightness&gt;0&lt;/Brightness&gt;&#10;      &lt;Colour /&gt;&#10;      &lt;ColourNumber&gt;-1&lt;/ColourNumber&gt;&#10;    &lt;/Facets&gt;&#10;    &lt;Facets&gt;&#10;      &lt;SideOfTick&gt;Right&lt;/SideOfTick&gt;&#10;      &lt;TickPosition&gt;&#10;        &lt;X&gt;21&lt;/X&gt;&#10;        &lt;Y&gt;6&lt;/Y&gt;&#10;      &lt;/TickPosition&gt;&#10;      &lt;EndTickPosition&gt;&#10;        &lt;X&gt;0&lt;/X&gt;&#10;        &lt;Y&gt;0&lt;/Y&gt;&#10;      &lt;/EndTickPosition&gt;&#10;      &lt;FacetNumber&gt;4&lt;/FacetNumber&gt;&#10;      &lt;Brightness&gt;44&lt;/Brightness&gt;&#10;      &lt;Colour&gt;#A6E2EF&lt;/Colour&gt;&#10;      &lt;ColourNumber&gt;3&lt;/ColourNumber&gt;&#10;    &lt;/Facets&gt;&#10;    &lt;Facets&gt;&#10;      &lt;SideOfTick&gt;Bottom&lt;/SideOfTick&gt;&#10;      &lt;TickPosition&gt;&#10;        &lt;X&gt;17&lt;/X&gt;&#10;        &lt;Y&gt;10&lt;/Y&gt;&#10;      &lt;/TickPosition&gt;&#10;      &lt;EndTickPosition&gt;&#10;        &lt;X&gt;0&lt;/X&gt;&#10;        &lt;Y&gt;0&lt;/Y&gt;&#10;      &lt;/EndTickPosition&gt;&#10;      &lt;FacetNumber&gt;3&lt;/FacetNumber&gt;&#10;      &lt;Brightness&gt;0&lt;/Brightness&gt;&#10;      &lt;Colour /&gt;&#10;      &lt;ColourNumber&gt;-1&lt;/ColourNumber&gt;&#10;    &lt;/Facets&gt;&#10;    &lt;Facets&gt;&#10;      &lt;SideOfTick&gt;Bottom&lt;/SideOfTick&gt;&#10;      &lt;TickPosition&gt;&#10;        &lt;X&gt;10&lt;/X&gt;&#10;        &lt;Y&gt;10&lt;/Y&gt;&#10;      &lt;/TickPosition&gt;&#10;      &lt;EndTickPosition&gt;&#10;        &lt;X&gt;0&lt;/X&gt;&#10;        &lt;Y&gt;0&lt;/Y&gt;&#10;      &lt;/EndTickPosition&gt;&#10;      &lt;FacetNumber&gt;2&lt;/FacetNumber&gt;&#10;      &lt;Brightness&gt;43&lt;/Brightness&gt;&#10;      &lt;Colour&gt;#00A8C8&lt;/Colour&gt;&#10;      &lt;ColourNumber&gt;2&lt;/ColourNumber&gt;&#10;    &lt;/Facets&gt;&#10;    &lt;Facets&gt;&#10;      &lt;SideOfTick&gt;LeftBottom&lt;/SideOfTick&gt;&#10;      &lt;TickPosition&gt;&#10;        &lt;X&gt;0&lt;/X&gt;&#10;        &lt;Y&gt;10&lt;/Y&gt;&#10;      &lt;/TickPosition&gt;&#10;      &lt;EndTickPosition&gt;&#10;        &lt;X&gt;0&lt;/X&gt;&#10;        &lt;Y&gt;0&lt;/Y&gt;&#10;      &lt;/EndTickPosition&gt;&#10;      &lt;FacetNumber&gt;1&lt;/FacetNumber&gt;&#10;      &lt;Brightness&gt;43&lt;/Brightness&gt;&#10;      &lt;Colour&gt;#002C77&lt;/Colour&gt;&#10;      &lt;ColourNumber&gt;0&lt;/ColourNumber&gt;&#10;    &lt;/Facets&gt;&#10;    &lt;Facets&gt;&#10;      &lt;SideOfTick&gt;Left&lt;/SideOfTick&gt;&#10;      &lt;TickPosition&gt;&#10;        &lt;X&gt;0&lt;/X&gt;&#10;        &lt;Y&gt;1&lt;/Y&gt;&#10;      &lt;/TickPosition&gt;&#10;      &lt;EndTickPosition&gt;&#10;        &lt;X&gt;0&lt;/X&gt;&#10;        &lt;Y&gt;0&lt;/Y&gt;&#10;      &lt;/EndTickPosition&gt;&#10;      &lt;FacetNumber&gt;0&lt;/FacetNumber&gt;&#10;      &lt;Brightness&gt;0&lt;/Brightness&gt;&#10;      &lt;Colour&gt;#00A8C8&lt;/Colour&gt;&#10;      &lt;ColourNumber&gt;2&lt;/ColourNumber&gt;&#10;    &lt;/Facets&gt;&#10;    &lt;SectionColour&gt;#002C77&lt;/SectionColour&gt;&#10;    &lt;SectionColourNumber&gt;0&lt;/SectionColourNumber&gt;&#10;    &lt;SectionBrightness&gt;0&lt;/SectionBrightness&gt;&#10;  &lt;/Design&gt;&#10;&lt;/ImageControl&gt;"/>
  <p:tag name="MMC_PRESENTATIONTYPE" val="2"/>
</p:tagLst>
</file>

<file path=ppt/tags/tag16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6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63.xml><?xml version="1.0" encoding="utf-8"?>
<p:tagLst xmlns:a="http://schemas.openxmlformats.org/drawingml/2006/main" xmlns:r="http://schemas.openxmlformats.org/officeDocument/2006/relationships" xmlns:p="http://schemas.openxmlformats.org/presentationml/2006/main">
  <p:tag name="MMCOA_TRANSPARENT" val="False"/>
</p:tagLst>
</file>

<file path=ppt/tags/tag16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6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16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16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168.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3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36.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USHBK11FP01\tbarone$\MC for john.JPG&lt;/ImageFile&gt;&#10;  &lt;ThumbNailFile&gt;C:\Documents and Settings\tbarone\Local Settings\Application Data\MMC\Cache\T1000024D1000024.jpg&lt;/ThumbNailFile&gt;&#10;  &lt;Usage&gt;PowerPointTitle&lt;/Usage&gt;&#10;  &lt;PaletteName&gt;Sapphire&lt;/PaletteName&gt;&#10;  &lt;Design&gt;&#10;    &lt;FocalNumber&gt;1&lt;/FocalNumber&gt;&#10;    &lt;Facets&gt;&#10;      &lt;SideOfTick&gt;Right&lt;/SideOfTick&gt;&#10;      &lt;TickPosition&gt;&#10;        &lt;X&gt;21&lt;/X&gt;&#10;        &lt;Y&gt;0&lt;/Y&gt;&#10;      &lt;/TickPosition&gt;&#10;      &lt;EndTickPosition&gt;&#10;        &lt;X&gt;0&lt;/X&gt;&#10;        &lt;Y&gt;0&lt;/Y&gt;&#10;      &lt;/EndTickPosition&gt;&#10;      &lt;FacetNumber&gt;5&lt;/FacetNumber&gt;&#10;      &lt;Brightness&gt;10&lt;/Brightness&gt;&#10;      &lt;Colour /&gt;&#10;      &lt;ColourNumber&gt;-1&lt;/ColourNumber&gt;&#10;    &lt;/Facets&gt;&#10;    &lt;Facets&gt;&#10;      &lt;SideOfTick&gt;Right&lt;/SideOfTick&gt;&#10;      &lt;TickPosition&gt;&#10;        &lt;X&gt;21&lt;/X&gt;&#10;        &lt;Y&gt;6&lt;/Y&gt;&#10;      &lt;/TickPosition&gt;&#10;      &lt;EndTickPosition&gt;&#10;        &lt;X&gt;0&lt;/X&gt;&#10;        &lt;Y&gt;0&lt;/Y&gt;&#10;      &lt;/EndTickPosition&gt;&#10;      &lt;FacetNumber&gt;4&lt;/FacetNumber&gt;&#10;      &lt;Brightness&gt;50&lt;/Brightness&gt;&#10;      &lt;Colour&gt;#A6E2EF&lt;/Colour&gt;&#10;      &lt;ColourNumber&gt;3&lt;/ColourNumber&gt;&#10;    &lt;/Facets&gt;&#10;    &lt;Facets&gt;&#10;      &lt;SideOfTick&gt;Bottom&lt;/SideOfTick&gt;&#10;      &lt;TickPosition&gt;&#10;        &lt;X&gt;15&lt;/X&gt;&#10;        &lt;Y&gt;10&lt;/Y&gt;&#10;      &lt;/TickPosition&gt;&#10;      &lt;EndTickPosition&gt;&#10;        &lt;X&gt;0&lt;/X&gt;&#10;        &lt;Y&gt;0&lt;/Y&gt;&#10;      &lt;/EndTickPosition&gt;&#10;      &lt;FacetNumber&gt;3&lt;/FacetNumber&gt;&#10;      &lt;Brightness&gt;70&lt;/Brightness&gt;&#10;      &lt;Colour /&gt;&#10;      &lt;ColourNumber&gt;-1&lt;/ColourNumber&gt;&#10;    &lt;/Facets&gt;&#10;    &lt;Facets&gt;&#10;      &lt;SideOfTick&gt;Bottom&lt;/SideOfTick&gt;&#10;      &lt;TickPosition&gt;&#10;        &lt;X&gt;9&lt;/X&gt;&#10;        &lt;Y&gt;10&lt;/Y&gt;&#10;      &lt;/TickPosition&gt;&#10;      &lt;EndTickPosition&gt;&#10;        &lt;X&gt;0&lt;/X&gt;&#10;        &lt;Y&gt;0&lt;/Y&gt;&#10;      &lt;/EndTickPosition&gt;&#10;      &lt;FacetNumber&gt;2&lt;/FacetNumber&gt;&#10;      &lt;Brightness&gt;41&lt;/Brightness&gt;&#10;      &lt;Colour&gt;#006D9E&lt;/Colour&gt;&#10;      &lt;ColourNumber&gt;1&lt;/ColourNumber&gt;&#10;    &lt;/Facets&gt;&#10;    &lt;Facets&gt;&#10;      &lt;SideOfTick&gt;LeftBottom&lt;/SideOfTick&gt;&#10;      &lt;TickPosition&gt;&#10;        &lt;X&gt;0&lt;/X&gt;&#10;        &lt;Y&gt;10&lt;/Y&gt;&#10;      &lt;/TickPosition&gt;&#10;      &lt;EndTickPosition&gt;&#10;        &lt;X&gt;0&lt;/X&gt;&#10;        &lt;Y&gt;0&lt;/Y&gt;&#10;      &lt;/EndTickPosition&gt;&#10;      &lt;FacetNumber&gt;1&lt;/FacetNumber&gt;&#10;      &lt;Brightness&gt;29&lt;/Brightness&gt;&#10;      &lt;Colour&gt;#002C77&lt;/Colour&gt;&#10;      &lt;ColourNumber&gt;0&lt;/ColourNumber&gt;&#10;    &lt;/Facets&gt;&#10;    &lt;Facets&gt;&#10;      &lt;SideOfTick&gt;Left&lt;/SideOfTick&gt;&#10;      &lt;TickPosition&gt;&#10;        &lt;X&gt;0&lt;/X&gt;&#10;        &lt;Y&gt;1&lt;/Y&gt;&#10;      &lt;/TickPosition&gt;&#10;      &lt;EndTickPosition&gt;&#10;        &lt;X&gt;0&lt;/X&gt;&#10;        &lt;Y&gt;0&lt;/Y&gt;&#10;      &lt;/EndTickPosition&gt;&#10;      &lt;FacetNumber&gt;0&lt;/FacetNumber&gt;&#10;      &lt;Brightness&gt;0&lt;/Brightness&gt;&#10;      &lt;Colour&gt;#00A8C8&lt;/Colour&gt;&#10;      &lt;ColourNumber&gt;2&lt;/ColourNumber&gt;&#10;    &lt;/Facets&gt;&#10;    &lt;SectionColour&gt;#002C77&lt;/SectionColour&gt;&#10;    &lt;SectionColourNumber&gt;0&lt;/SectionColourNumber&gt;&#10;    &lt;SectionBrightness&gt;0&lt;/SectionBrightness&gt;&#10;  &lt;/Design&gt;&#10;&lt;/ImageControl&gt;"/>
  <p:tag name="MMC_PRESENTATIONTYPE" val="2"/>
</p:tagLst>
</file>

<file path=ppt/tags/tag3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6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6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6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66.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6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6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6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7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7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7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7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7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ThumbNailFile&gt;D:\Documents and Settings\e-Working-4\Local Settings\Application Data\MMC\ILM\Recent\T0D1000003.jpg&lt;/ThumbNailFile&gt;&#10;  &lt;Usage&gt;PowerPointTitle&lt;/Usage&gt;&#10;  &lt;PaletteName&gt;Sapphire&lt;/PaletteName&gt;&#10;  &lt;Design&gt;&#10;    &lt;FocalNumber&gt;1&lt;/FocalNumber&gt;&#10;    &lt;Facets&gt;&#10;      &lt;SideOfTick&gt;Left&lt;/SideOfTick&gt;&#10;      &lt;TickPosition&gt;&#10;        &lt;X&gt;0&lt;/X&gt;&#10;        &lt;Y&gt;1&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Bottom&lt;/SideOfTick&gt;&#10;      &lt;TickPosition&gt;&#10;        &lt;X&gt;19&lt;/X&gt;&#10;        &lt;Y&gt;10&lt;/Y&gt;&#10;      &lt;/TickPosition&gt;&#10;      &lt;EndTickPosition&gt;&#10;        &lt;X&gt;0&lt;/X&gt;&#10;        &lt;Y&gt;0&lt;/Y&gt;&#10;      &lt;/EndTickPosition&gt;&#10;      &lt;FacetNumber&gt;2&lt;/FacetNumber&gt;&#10;      &lt;Brightness&gt;0&lt;/Brightness&gt;&#10;      &lt;Colour&gt;#002C77&lt;/Colour&gt;&#10;      &lt;ColourNumber&gt;0&lt;/ColourNumber&gt;&#10;    &lt;/Facets&gt;&#10;    &lt;Facets&gt;&#10;      &lt;SideOfTick&gt;Right&lt;/SideOfTick&gt;&#10;      &lt;TickPosition&gt;&#10;        &lt;X&gt;21&lt;/X&gt;&#10;        &lt;Y&gt;4&lt;/Y&gt;&#10;      &lt;/TickPosition&gt;&#10;      &lt;EndTickPosition&gt;&#10;        &lt;X&gt;0&lt;/X&gt;&#10;        &lt;Y&gt;0&lt;/Y&gt;&#10;      &lt;/EndTickPosition&gt;&#10;      &lt;FacetNumber&gt;3&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8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8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8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8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8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8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8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8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8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8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90.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9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9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9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9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9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9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9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9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99.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GC_Classic template Sept 2011">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GC_Classic template Sept 2011</Template>
  <TotalTime>1723</TotalTime>
  <Words>652</Words>
  <Application>Microsoft Office PowerPoint</Application>
  <PresentationFormat>Custom</PresentationFormat>
  <Paragraphs>125</Paragraphs>
  <Slides>15</Slides>
  <Notes>4</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GC_Classic template Sept 2011</vt:lpstr>
      <vt:lpstr>1_Default Design</vt:lpstr>
      <vt:lpstr>Default Design</vt:lpstr>
      <vt:lpstr>2_Default Design</vt:lpstr>
      <vt:lpstr>3_Default Design</vt:lpstr>
      <vt:lpstr>37_Default Design</vt:lpstr>
      <vt:lpstr>4_Default Design</vt:lpstr>
      <vt:lpstr>PRESS BRIEFING AT RENDEZ-VOUS DE SEPTEMBRE</vt:lpstr>
      <vt:lpstr>PowerPoint Presentation</vt:lpstr>
      <vt:lpstr>Primary Information Secondary Information</vt:lpstr>
      <vt:lpstr>PowerPoint Presentation</vt:lpstr>
      <vt:lpstr>PowerPoint Presentation</vt:lpstr>
      <vt:lpstr>Global Property Catastrophe Demand</vt:lpstr>
      <vt:lpstr>Third Party Capital as percentage of Global Property Catastrophe Capacity</vt:lpstr>
      <vt:lpstr>144 Catastrophe Bonds </vt:lpstr>
      <vt:lpstr>PowerPoint Presentation</vt:lpstr>
      <vt:lpstr>PowerPoint Presentation</vt:lpstr>
      <vt:lpstr>Asia-Pacific General Insurance M&amp;A                     12 Months to September 2015, USD billion</vt:lpstr>
      <vt:lpstr>Asia-Pacific General Insurer M&amp;A by Acquirers’ Domiciles</vt:lpstr>
      <vt:lpstr>PowerPoint Presentation</vt:lpstr>
      <vt:lpstr>Growing Gap Between Economic and Insured Losses</vt:lpstr>
      <vt:lpstr>PowerPoint Presentation</vt:lpstr>
    </vt:vector>
  </TitlesOfParts>
  <Company>MMC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PLACEHOLDER SUB-TITLE PLACEHOLDER</dc:title>
  <dc:creator>Marsh, Inc.</dc:creator>
  <cp:lastModifiedBy>MMC User</cp:lastModifiedBy>
  <cp:revision>109</cp:revision>
  <cp:lastPrinted>2015-09-09T07:45:46Z</cp:lastPrinted>
  <dcterms:created xsi:type="dcterms:W3CDTF">2011-10-14T11:36:50Z</dcterms:created>
  <dcterms:modified xsi:type="dcterms:W3CDTF">2015-09-12T18:38:27Z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