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8" r:id="rId1"/>
  </p:sldMasterIdLst>
  <p:notesMasterIdLst>
    <p:notesMasterId r:id="rId5"/>
  </p:notesMasterIdLst>
  <p:handoutMasterIdLst>
    <p:handoutMasterId r:id="rId6"/>
  </p:handoutMasterIdLst>
  <p:sldIdLst>
    <p:sldId id="283" r:id="rId2"/>
    <p:sldId id="301" r:id="rId3"/>
    <p:sldId id="302" r:id="rId4"/>
  </p:sldIdLst>
  <p:sldSz cx="9602788" cy="6858000"/>
  <p:notesSz cx="7023100" cy="9309100"/>
  <p:defaultTextStyle>
    <a:defPPr>
      <a:defRPr lang="en-US"/>
    </a:defPPr>
    <a:lvl1pPr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37"/>
    <a:srgbClr val="F4EE00"/>
    <a:srgbClr val="548123"/>
    <a:srgbClr val="A7D971"/>
    <a:srgbClr val="0000D2"/>
    <a:srgbClr val="2573FF"/>
    <a:srgbClr val="79A9FF"/>
    <a:srgbClr val="2F2FFF"/>
    <a:srgbClr val="0000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96" autoAdjust="0"/>
    <p:restoredTop sz="94530" autoAdjust="0"/>
  </p:normalViewPr>
  <p:slideViewPr>
    <p:cSldViewPr snapToGrid="0">
      <p:cViewPr>
        <p:scale>
          <a:sx n="100" d="100"/>
          <a:sy n="100" d="100"/>
        </p:scale>
        <p:origin x="-894" y="60"/>
      </p:cViewPr>
      <p:guideLst>
        <p:guide orient="horz" pos="3950"/>
        <p:guide orient="horz" pos="808"/>
        <p:guide pos="290"/>
        <p:guide pos="5756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1932" y="-108"/>
      </p:cViewPr>
      <p:guideLst>
        <p:guide orient="horz" pos="2931"/>
        <p:guide pos="221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5594116360454944"/>
          <c:y val="0.10987474751524932"/>
          <c:w val="0.47973511534742369"/>
          <c:h val="0.8354903090964679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  <c:spPr>
              <a:solidFill>
                <a:schemeClr val="accent1"/>
              </a:solidFill>
            </c:spPr>
          </c:dPt>
          <c:dLbls>
            <c:dLbl>
              <c:idx val="0"/>
              <c:layout>
                <c:manualLayout>
                  <c:x val="-2.9075896762904636E-2"/>
                  <c:y val="-0.1690820939049285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184498319289037E-2"/>
                  <c:y val="-1.607241488193988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9013791039277979E-3"/>
                  <c:y val="3.234270763894805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strRef>
              <c:f>Summary!$A$25:$A$27</c:f>
              <c:strCache>
                <c:ptCount val="3"/>
                <c:pt idx="0">
                  <c:v>Outbound</c:v>
                </c:pt>
                <c:pt idx="1">
                  <c:v>Intra-APAC</c:v>
                </c:pt>
                <c:pt idx="2">
                  <c:v>Inbound</c:v>
                </c:pt>
              </c:strCache>
            </c:strRef>
          </c:cat>
          <c:val>
            <c:numRef>
              <c:f>Summary!$B$25:$B$27</c:f>
              <c:numCache>
                <c:formatCode>_(* #,##0.0_);_(* \(#,##0.0\);_(* "-"??_);_(@_)</c:formatCode>
                <c:ptCount val="3"/>
                <c:pt idx="0">
                  <c:v>20.181809999999999</c:v>
                </c:pt>
                <c:pt idx="1">
                  <c:v>1.12774</c:v>
                </c:pt>
                <c:pt idx="2">
                  <c:v>0.84892000000000012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1428695511551268E-7"/>
                  <c:y val="-2.4691353224194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8389313941122788E-4"/>
                  <c:y val="-2.77748560756574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Summary!$M$5:$M$8</c:f>
              <c:strCache>
                <c:ptCount val="4"/>
                <c:pt idx="0">
                  <c:v>Japan</c:v>
                </c:pt>
                <c:pt idx="1">
                  <c:v>China</c:v>
                </c:pt>
                <c:pt idx="2">
                  <c:v>N America</c:v>
                </c:pt>
                <c:pt idx="3">
                  <c:v>Others</c:v>
                </c:pt>
              </c:strCache>
            </c:strRef>
          </c:cat>
          <c:val>
            <c:numRef>
              <c:f>Summary!$N$5:$N$8</c:f>
              <c:numCache>
                <c:formatCode>_(* #,##0.00_);_(* \(#,##0.00\);_(* "-"??_);_(@_)</c:formatCode>
                <c:ptCount val="4"/>
                <c:pt idx="0">
                  <c:v>13539.99</c:v>
                </c:pt>
                <c:pt idx="1">
                  <c:v>6955.4600000000009</c:v>
                </c:pt>
                <c:pt idx="2">
                  <c:v>746.45</c:v>
                </c:pt>
                <c:pt idx="3">
                  <c:v>916.56999999999971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609728"/>
        <c:axId val="47611264"/>
      </c:barChart>
      <c:catAx>
        <c:axId val="47609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7611264"/>
        <c:crosses val="autoZero"/>
        <c:auto val="1"/>
        <c:lblAlgn val="ctr"/>
        <c:lblOffset val="100"/>
        <c:noMultiLvlLbl val="0"/>
      </c:catAx>
      <c:valAx>
        <c:axId val="47611264"/>
        <c:scaling>
          <c:orientation val="minMax"/>
        </c:scaling>
        <c:delete val="0"/>
        <c:axPos val="r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_(* #,##0_);_(* \(#,##0\);_(* &quot;-&quot;_);_(@_)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7609728"/>
        <c:crosses val="max"/>
        <c:crossBetween val="between"/>
        <c:dispUnits>
          <c:builtInUnit val="thousands"/>
          <c:dispUnitsLbl>
            <c:layout/>
            <c:tx>
              <c:rich>
                <a:bodyPr/>
                <a:lstStyle/>
                <a:p>
                  <a:pPr>
                    <a:defRPr sz="1200"/>
                  </a:pPr>
                  <a:r>
                    <a:rPr lang="en-US" sz="1200"/>
                    <a:t>USD Billions</a:t>
                  </a:r>
                </a:p>
              </c:rich>
            </c:tx>
          </c:dispUnitsLbl>
        </c:dispUnits>
      </c:valAx>
    </c:plotArea>
    <c:plotVisOnly val="1"/>
    <c:dispBlanksAs val="gap"/>
    <c:showDLblsOverMax val="0"/>
  </c:chart>
  <c:spPr>
    <a:solidFill>
      <a:schemeClr val="bg1"/>
    </a:solidFill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132" y="2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31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132" y="8842031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fld id="{43F4F3F1-276F-486D-AA57-9DC31C6C6F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88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2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68388" y="698500"/>
            <a:ext cx="4886325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1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1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31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fld id="{770CE469-4C2F-4089-9ACD-0E110202B2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893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tiff"/><Relationship Id="rId5" Type="http://schemas.openxmlformats.org/officeDocument/2006/relationships/image" Target="../media/image1.tiff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MMC_CoverShape"/>
          <p:cNvGrpSpPr/>
          <p:nvPr userDrawn="1">
            <p:custDataLst>
              <p:tags r:id="rId1"/>
            </p:custDataLst>
          </p:nvPr>
        </p:nvGrpSpPr>
        <p:grpSpPr>
          <a:xfrm>
            <a:off x="4" y="2616202"/>
            <a:ext cx="9601201" cy="3657601"/>
            <a:chOff x="0" y="2616200"/>
            <a:chExt cx="9601201" cy="3657601"/>
          </a:xfrm>
        </p:grpSpPr>
        <p:sp>
          <p:nvSpPr>
            <p:cNvPr id="2" name="Freeform 1"/>
            <p:cNvSpPr/>
            <p:nvPr userDrawn="1"/>
          </p:nvSpPr>
          <p:spPr bwMode="auto">
            <a:xfrm>
              <a:off x="0" y="2616200"/>
              <a:ext cx="914401" cy="1625601"/>
            </a:xfrm>
            <a:custGeom>
              <a:avLst/>
              <a:gdLst/>
              <a:ahLst/>
              <a:cxnLst/>
              <a:rect l="0" t="0" r="0" b="0"/>
              <a:pathLst>
                <a:path w="914401" h="1625601">
                  <a:moveTo>
                    <a:pt x="0" y="457200"/>
                  </a:moveTo>
                  <a:lnTo>
                    <a:pt x="914400" y="0"/>
                  </a:lnTo>
                  <a:lnTo>
                    <a:pt x="0" y="1625600"/>
                  </a:lnTo>
                </a:path>
              </a:pathLst>
            </a:custGeom>
            <a:solidFill>
              <a:schemeClr val="hlink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3" name="Freeform 2"/>
            <p:cNvSpPr/>
            <p:nvPr userDrawn="1"/>
          </p:nvSpPr>
          <p:spPr bwMode="auto">
            <a:xfrm>
              <a:off x="0" y="2616200"/>
              <a:ext cx="914401" cy="2997201"/>
            </a:xfrm>
            <a:custGeom>
              <a:avLst/>
              <a:gdLst/>
              <a:ahLst/>
              <a:cxnLst/>
              <a:rect l="0" t="0" r="0" b="0"/>
              <a:pathLst>
                <a:path w="914401" h="2997201">
                  <a:moveTo>
                    <a:pt x="0" y="1371600"/>
                  </a:moveTo>
                  <a:lnTo>
                    <a:pt x="914400" y="0"/>
                  </a:lnTo>
                  <a:lnTo>
                    <a:pt x="0" y="2997200"/>
                  </a:lnTo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4" name="Freeform 3"/>
            <p:cNvSpPr/>
            <p:nvPr userDrawn="1"/>
          </p:nvSpPr>
          <p:spPr bwMode="auto">
            <a:xfrm>
              <a:off x="0" y="2616200"/>
              <a:ext cx="8940801" cy="3657601"/>
            </a:xfrm>
            <a:custGeom>
              <a:avLst/>
              <a:gdLst/>
              <a:ahLst/>
              <a:cxnLst/>
              <a:rect l="0" t="0" r="0" b="0"/>
              <a:pathLst>
                <a:path w="8940801" h="3657601">
                  <a:moveTo>
                    <a:pt x="0" y="2743200"/>
                  </a:moveTo>
                  <a:lnTo>
                    <a:pt x="914400" y="0"/>
                  </a:lnTo>
                  <a:lnTo>
                    <a:pt x="8940800" y="3657600"/>
                  </a:lnTo>
                  <a:lnTo>
                    <a:pt x="0" y="3657600"/>
                  </a:lnTo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5" name="Freeform 4"/>
            <p:cNvSpPr/>
            <p:nvPr userDrawn="1"/>
          </p:nvSpPr>
          <p:spPr bwMode="auto">
            <a:xfrm>
              <a:off x="914400" y="2616200"/>
              <a:ext cx="8686801" cy="3657601"/>
            </a:xfrm>
            <a:custGeom>
              <a:avLst/>
              <a:gdLst/>
              <a:ahLst/>
              <a:cxnLst/>
              <a:rect l="0" t="0" r="0" b="0"/>
              <a:pathLst>
                <a:path w="8686801" h="3657601">
                  <a:moveTo>
                    <a:pt x="7772400" y="3657600"/>
                  </a:moveTo>
                  <a:lnTo>
                    <a:pt x="0" y="0"/>
                  </a:lnTo>
                  <a:lnTo>
                    <a:pt x="8686800" y="1117600"/>
                  </a:lnTo>
                  <a:lnTo>
                    <a:pt x="8686800" y="3657600"/>
                  </a:lnTo>
                </a:path>
              </a:pathLst>
            </a:custGeom>
            <a:solidFill>
              <a:schemeClr val="hlink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6" name="Freeform 5"/>
            <p:cNvSpPr/>
            <p:nvPr userDrawn="1"/>
          </p:nvSpPr>
          <p:spPr bwMode="auto">
            <a:xfrm>
              <a:off x="914400" y="2616200"/>
              <a:ext cx="8686801" cy="1371601"/>
            </a:xfrm>
            <a:custGeom>
              <a:avLst/>
              <a:gdLst/>
              <a:ahLst/>
              <a:cxnLst/>
              <a:rect l="0" t="0" r="0" b="0"/>
              <a:pathLst>
                <a:path w="8686801" h="1371601">
                  <a:moveTo>
                    <a:pt x="8686800" y="1371600"/>
                  </a:moveTo>
                  <a:lnTo>
                    <a:pt x="0" y="0"/>
                  </a:lnTo>
                  <a:lnTo>
                    <a:pt x="8686800" y="203200"/>
                  </a:lnTo>
                </a:path>
              </a:pathLst>
            </a:custGeom>
            <a:solidFill>
              <a:schemeClr val="folHlink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7" name="Freeform 6"/>
            <p:cNvSpPr/>
            <p:nvPr userDrawn="1"/>
          </p:nvSpPr>
          <p:spPr bwMode="auto">
            <a:xfrm>
              <a:off x="914400" y="2616200"/>
              <a:ext cx="8686801" cy="457201"/>
            </a:xfrm>
            <a:custGeom>
              <a:avLst/>
              <a:gdLst/>
              <a:ahLst/>
              <a:cxnLst/>
              <a:rect l="0" t="0" r="0" b="0"/>
              <a:pathLst>
                <a:path w="8686801" h="457201">
                  <a:moveTo>
                    <a:pt x="8686800" y="457200"/>
                  </a:moveTo>
                  <a:lnTo>
                    <a:pt x="0" y="0"/>
                  </a:lnTo>
                  <a:lnTo>
                    <a:pt x="8686800" y="0"/>
                  </a:lnTo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</p:grpSp>
      <p:sp>
        <p:nvSpPr>
          <p:cNvPr id="8194" name="PresentationTitle"/>
          <p:cNvSpPr>
            <a:spLocks noGrp="1" noChangeArrowheads="1"/>
          </p:cNvSpPr>
          <p:nvPr>
            <p:ph type="ctrTitle"/>
            <p:custDataLst>
              <p:tags r:id="rId2"/>
            </p:custDataLst>
          </p:nvPr>
        </p:nvSpPr>
        <p:spPr>
          <a:xfrm>
            <a:off x="896938" y="1243021"/>
            <a:ext cx="8234362" cy="370551"/>
          </a:xfrm>
        </p:spPr>
        <p:txBody>
          <a:bodyPr tIns="0" rIns="0" bIns="0">
            <a:spAutoFit/>
          </a:bodyPr>
          <a:lstStyle>
            <a:lvl1pPr>
              <a:lnSpc>
                <a:spcPct val="86000"/>
              </a:lnSpc>
              <a:defRPr sz="2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388" name="Date"/>
          <p:cNvSpPr>
            <a:spLocks noGrp="1" noChangeArrowheads="1"/>
          </p:cNvSpPr>
          <p:nvPr>
            <p:ph type="subTitle" sz="quarter" idx="1"/>
            <p:custDataLst>
              <p:tags r:id="rId3"/>
            </p:custDataLst>
          </p:nvPr>
        </p:nvSpPr>
        <p:spPr>
          <a:xfrm>
            <a:off x="904875" y="1998663"/>
            <a:ext cx="4852988" cy="2286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0" indent="0">
              <a:lnSpc>
                <a:spcPct val="83000"/>
              </a:lnSpc>
              <a:spcBef>
                <a:spcPct val="0"/>
              </a:spcBef>
              <a:buFontTx/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pic>
        <p:nvPicPr>
          <p:cNvPr id="9" name="Picture 8"/>
          <p:cNvPicPr>
            <a:picLocks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30" y="477901"/>
            <a:ext cx="2860548" cy="22860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838" y="6459474"/>
            <a:ext cx="1659636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84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A008EA-216D-4143-8382-5CC62100BD29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5289796-9927-4A3A-B3D9-83312D7E5565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347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0713" y="382588"/>
            <a:ext cx="2171700" cy="5883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2" y="382588"/>
            <a:ext cx="6362700" cy="5883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E533F2-30F3-454D-A0DA-674EBD75D6AA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8F80B20-945C-425E-B25B-0A462705855C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903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382588"/>
            <a:ext cx="8686800" cy="69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5613" y="1277943"/>
            <a:ext cx="4267200" cy="4987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5213" y="1277943"/>
            <a:ext cx="4267200" cy="4987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0443A-081C-44F9-B090-0F559D15F659}" type="slidenum">
              <a:rPr lang="en-US">
                <a:solidFill>
                  <a:srgbClr val="002C77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2C77"/>
              </a:solidFill>
            </a:endParaRPr>
          </a:p>
        </p:txBody>
      </p:sp>
      <p:sp>
        <p:nvSpPr>
          <p:cNvPr id="6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2D43E-7551-4D3E-A64B-7590FF383744}" type="datetime4">
              <a:rPr lang="en-US" smtClean="0"/>
              <a:pPr>
                <a:defRPr/>
              </a:pPr>
              <a:t>September 12,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1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0965FB-63B8-4DF1-B8CD-A229080819CB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A24C3AF-F66A-44A0-BA04-383899093452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57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9" y="4406908"/>
            <a:ext cx="8161337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9" y="2906713"/>
            <a:ext cx="816133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7F82DE-2188-4179-A30D-B85EEADA6040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E436948-DB9E-4ABF-A6F6-8BD8C85D408B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41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77943"/>
            <a:ext cx="42672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5213" y="1277943"/>
            <a:ext cx="42672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4DC2EA-3A3B-4C24-B1C1-13A8FB1378E0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08F02B3-A561-4AFA-9AB0-30EF03062FD4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849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6" y="274638"/>
            <a:ext cx="864393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535113"/>
            <a:ext cx="4243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174875"/>
            <a:ext cx="4243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8392" y="1535113"/>
            <a:ext cx="4244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8392" y="2174875"/>
            <a:ext cx="4244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392613-CE05-4168-B0D0-918E4A668280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323131D-CCB1-4610-9759-74AF2BB64377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269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2EBA4C-D824-42B4-83BE-30DEF3845CF3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5EF501A-8382-4C87-83C7-31599ADC0EB1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54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CA7DCD9-4841-47E3-A09C-5662F2624CD4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44297D6-5A8A-4AD9-8F6E-A593D7BDF01C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0887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9" y="273050"/>
            <a:ext cx="31607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40" y="273052"/>
            <a:ext cx="5368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9" y="1435102"/>
            <a:ext cx="31607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C84376-99C1-451B-83FC-A48E177C7A7D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31B11A3-5A3F-4F31-8540-26ED3EA49AB7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44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2775" y="4800600"/>
            <a:ext cx="57610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2775" y="612775"/>
            <a:ext cx="576103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2775" y="5367338"/>
            <a:ext cx="57610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EE65EA-5E3B-4428-B6C4-32443D93741F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F7D61C3-48AA-4F4D-9F54-BC0BAABD2D39}" type="datetime4">
              <a:rPr lang="en-GB"/>
              <a:pPr/>
              <a:t>12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076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20" Type="http://schemas.openxmlformats.org/officeDocument/2006/relationships/tags" Target="../tags/tag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"/>
          <p:cNvSpPr>
            <a:spLocks noGrp="1" noChangeArrowheads="1"/>
          </p:cNvSpPr>
          <p:nvPr>
            <p:ph type="title"/>
            <p:custDataLst>
              <p:tags r:id="rId14"/>
            </p:custDataLst>
          </p:nvPr>
        </p:nvSpPr>
        <p:spPr bwMode="gray">
          <a:xfrm>
            <a:off x="455613" y="382588"/>
            <a:ext cx="8686800" cy="6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BodyText"/>
          <p:cNvSpPr>
            <a:spLocks noGrp="1" noChangeArrowheads="1"/>
          </p:cNvSpPr>
          <p:nvPr>
            <p:ph type="body" idx="1"/>
            <p:custDataLst>
              <p:tags r:id="rId15"/>
            </p:custDataLst>
          </p:nvPr>
        </p:nvSpPr>
        <p:spPr bwMode="gray">
          <a:xfrm>
            <a:off x="455613" y="1277943"/>
            <a:ext cx="8686800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45" name="Copyright" hidden="1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477842" y="6534150"/>
            <a:ext cx="2897187" cy="10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/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GB" sz="700" dirty="0" smtClean="0">
                <a:solidFill>
                  <a:srgbClr val="7C848A"/>
                </a:solidFill>
                <a:ea typeface="MS PGothic"/>
                <a:cs typeface="Arial" charset="0"/>
              </a:rPr>
              <a:t>© 2014 Guy Carpenter &amp; Company Ltd.</a:t>
            </a:r>
            <a:endParaRPr lang="en-GB" sz="700" dirty="0">
              <a:solidFill>
                <a:srgbClr val="7C848A"/>
              </a:solidFill>
              <a:ea typeface="MS PGothic"/>
            </a:endParaRPr>
          </a:p>
        </p:txBody>
      </p:sp>
      <p:sp>
        <p:nvSpPr>
          <p:cNvPr id="1049" name="SlideNumber"/>
          <p:cNvSpPr>
            <a:spLocks noGrp="1" noChangeArrowheads="1"/>
          </p:cNvSpPr>
          <p:nvPr>
            <p:ph type="sldNum" sz="quarter" idx="4"/>
            <p:custDataLst>
              <p:tags r:id="rId17"/>
            </p:custDataLst>
          </p:nvPr>
        </p:nvSpPr>
        <p:spPr bwMode="gray">
          <a:xfrm>
            <a:off x="8691567" y="6483358"/>
            <a:ext cx="447675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ct val="100000"/>
              </a:lnSpc>
              <a:defRPr sz="1100">
                <a:solidFill>
                  <a:schemeClr val="accent1"/>
                </a:solidFill>
              </a:defRPr>
            </a:lvl1pPr>
          </a:lstStyle>
          <a:p>
            <a:fld id="{B6842014-B284-491E-9C8A-6E6DEBF97A2B}" type="slidenum">
              <a:rPr lang="en-GB" smtClean="0">
                <a:solidFill>
                  <a:srgbClr val="002C77"/>
                </a:solidFill>
                <a:ea typeface="MS PGothic"/>
              </a:rPr>
              <a:pPr/>
              <a:t>‹#›</a:t>
            </a:fld>
            <a:endParaRPr lang="en-GB" dirty="0">
              <a:solidFill>
                <a:srgbClr val="002C77"/>
              </a:solidFill>
              <a:ea typeface="MS PGothic"/>
            </a:endParaRPr>
          </a:p>
        </p:txBody>
      </p:sp>
      <p:sp>
        <p:nvSpPr>
          <p:cNvPr id="1052" name="Date" hidden="1"/>
          <p:cNvSpPr>
            <a:spLocks noGrp="1" noChangeArrowheads="1"/>
          </p:cNvSpPr>
          <p:nvPr>
            <p:ph type="dt" sz="half" idx="2"/>
            <p:custDataLst>
              <p:tags r:id="rId18"/>
            </p:custDataLst>
          </p:nvPr>
        </p:nvSpPr>
        <p:spPr bwMode="gray">
          <a:xfrm>
            <a:off x="4262440" y="6532791"/>
            <a:ext cx="1079500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lnSpc>
                <a:spcPct val="100000"/>
              </a:lnSpc>
              <a:spcBef>
                <a:spcPct val="50000"/>
              </a:spcBef>
              <a:defRPr sz="700">
                <a:solidFill>
                  <a:srgbClr val="7C848A"/>
                </a:solidFill>
                <a:cs typeface="Arial" charset="0"/>
              </a:defRPr>
            </a:lvl1pPr>
          </a:lstStyle>
          <a:p>
            <a:fld id="{7C94196E-7F5A-485E-8E10-E0E6DF8106F8}" type="datetime4">
              <a:rPr lang="en-GB" smtClean="0">
                <a:ea typeface="MS PGothic"/>
              </a:rPr>
              <a:pPr/>
              <a:t>12 September 2015</a:t>
            </a:fld>
            <a:endParaRPr lang="en-GB" dirty="0">
              <a:ea typeface="MS PGothic"/>
            </a:endParaRPr>
          </a:p>
        </p:txBody>
      </p:sp>
      <p:sp>
        <p:nvSpPr>
          <p:cNvPr id="1059" name="Business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477838" y="6534150"/>
            <a:ext cx="2889250" cy="10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/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GB" sz="700" dirty="0" smtClean="0">
                <a:solidFill>
                  <a:srgbClr val="7C848A"/>
                </a:solidFill>
                <a:ea typeface="MS PGothic"/>
              </a:rPr>
              <a:t>GUY CARPENTER</a:t>
            </a:r>
            <a:endParaRPr lang="en-GB" sz="700" dirty="0">
              <a:solidFill>
                <a:srgbClr val="7C848A"/>
              </a:solidFill>
              <a:ea typeface="MS PGothic"/>
            </a:endParaRPr>
          </a:p>
        </p:txBody>
      </p:sp>
      <p:sp>
        <p:nvSpPr>
          <p:cNvPr id="1060" name="Filepath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2482854" y="6528028"/>
            <a:ext cx="6021388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/>
          <a:p>
            <a:pPr algn="r">
              <a:lnSpc>
                <a:spcPct val="100000"/>
              </a:lnSpc>
              <a:spcBef>
                <a:spcPct val="50000"/>
              </a:spcBef>
            </a:pPr>
            <a:endParaRPr lang="en-GB" sz="700" dirty="0">
              <a:solidFill>
                <a:srgbClr val="7C848A"/>
              </a:solidFill>
              <a:ea typeface="MS PGothic"/>
            </a:endParaRPr>
          </a:p>
        </p:txBody>
      </p:sp>
      <p:sp>
        <p:nvSpPr>
          <p:cNvPr id="2" name="Freeform 1"/>
          <p:cNvSpPr/>
          <p:nvPr userDrawn="1"/>
        </p:nvSpPr>
        <p:spPr bwMode="auto">
          <a:xfrm>
            <a:off x="4" y="0"/>
            <a:ext cx="9601201" cy="292101"/>
          </a:xfrm>
          <a:custGeom>
            <a:avLst/>
            <a:gdLst/>
            <a:ahLst/>
            <a:cxnLst/>
            <a:rect l="0" t="0" r="0" b="0"/>
            <a:pathLst>
              <a:path w="9601201" h="292101">
                <a:moveTo>
                  <a:pt x="0" y="0"/>
                </a:moveTo>
                <a:lnTo>
                  <a:pt x="9601200" y="0"/>
                </a:lnTo>
                <a:lnTo>
                  <a:pt x="9601200" y="292100"/>
                </a:lnTo>
                <a:lnTo>
                  <a:pt x="0" y="114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GB" dirty="0" smtClean="0">
              <a:solidFill>
                <a:srgbClr val="000000"/>
              </a:solidFill>
              <a:ea typeface="MS PGothic"/>
            </a:endParaRPr>
          </a:p>
        </p:txBody>
      </p:sp>
      <p:sp>
        <p:nvSpPr>
          <p:cNvPr id="3" name="Freeform 2"/>
          <p:cNvSpPr/>
          <p:nvPr userDrawn="1"/>
        </p:nvSpPr>
        <p:spPr bwMode="auto">
          <a:xfrm>
            <a:off x="4" y="0"/>
            <a:ext cx="9601201" cy="431801"/>
          </a:xfrm>
          <a:custGeom>
            <a:avLst/>
            <a:gdLst/>
            <a:ahLst/>
            <a:cxnLst/>
            <a:rect l="0" t="0" r="0" b="0"/>
            <a:pathLst>
              <a:path w="9601201" h="431801">
                <a:moveTo>
                  <a:pt x="0" y="88900"/>
                </a:moveTo>
                <a:lnTo>
                  <a:pt x="9601200" y="266700"/>
                </a:lnTo>
                <a:lnTo>
                  <a:pt x="9601200" y="431800"/>
                </a:lnTo>
                <a:lnTo>
                  <a:pt x="0" y="152400"/>
                </a:lnTo>
                <a:lnTo>
                  <a:pt x="0" y="88900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GB" dirty="0" smtClean="0">
              <a:solidFill>
                <a:srgbClr val="000000"/>
              </a:solidFill>
              <a:ea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51882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hf hdr="0" ftr="0"/>
  <p:txStyles>
    <p:titleStyle>
      <a:lvl1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2pPr>
      <a:lvl3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3pPr>
      <a:lvl4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4pPr>
      <a:lvl5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5pPr>
      <a:lvl6pPr marL="457200"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6pPr>
      <a:lvl7pPr marL="914400"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7pPr>
      <a:lvl8pPr marL="1371600"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8pPr>
      <a:lvl9pPr marL="1828800"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9pPr>
    </p:titleStyle>
    <p:bodyStyle>
      <a:lvl1pPr marL="203200" indent="-203200" algn="l" rtl="0" fontAlgn="base">
        <a:spcBef>
          <a:spcPct val="6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8000" indent="-2794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685800" indent="-177800" algn="l" rtl="0" fontAlgn="base">
        <a:spcBef>
          <a:spcPct val="20000"/>
        </a:spcBef>
        <a:spcAft>
          <a:spcPct val="0"/>
        </a:spcAft>
        <a:buFont typeface="Arial" charset="0"/>
        <a:buChar char="­"/>
        <a:defRPr sz="2000">
          <a:solidFill>
            <a:schemeClr val="tx1"/>
          </a:solidFill>
          <a:latin typeface="+mn-lt"/>
          <a:ea typeface="+mn-ea"/>
        </a:defRPr>
      </a:lvl3pPr>
      <a:lvl4pPr marL="863600" indent="-177800" algn="l" rtl="0" fontAlgn="base">
        <a:spcBef>
          <a:spcPct val="20000"/>
        </a:spcBef>
        <a:spcAft>
          <a:spcPct val="0"/>
        </a:spcAft>
        <a:buFont typeface="Arial" charset="0"/>
        <a:buChar char="­"/>
        <a:defRPr sz="2000">
          <a:solidFill>
            <a:schemeClr val="tx1"/>
          </a:solidFill>
          <a:latin typeface="+mn-lt"/>
          <a:ea typeface="+mn-ea"/>
        </a:defRPr>
      </a:lvl4pPr>
      <a:lvl5pPr marL="10414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14986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6pPr>
      <a:lvl7pPr marL="19558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7pPr>
      <a:lvl8pPr marL="24130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8pPr>
      <a:lvl9pPr marL="28702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0" descr="GUY_PBC_Blu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2860680" y="4886325"/>
            <a:ext cx="3821113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1" name="Text Box 4"/>
          <p:cNvSpPr txBox="1">
            <a:spLocks noChangeArrowheads="1"/>
          </p:cNvSpPr>
          <p:nvPr/>
        </p:nvSpPr>
        <p:spPr bwMode="gray">
          <a:xfrm>
            <a:off x="2744656" y="1987553"/>
            <a:ext cx="4176976" cy="1422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>
            <a:spAutoFit/>
          </a:bodyPr>
          <a:lstStyle/>
          <a:p>
            <a:r>
              <a:rPr lang="en-US" sz="4400" dirty="0">
                <a:solidFill>
                  <a:srgbClr val="002C77"/>
                </a:solidFill>
                <a:ea typeface="MS PGothic"/>
              </a:rPr>
              <a:t>James Nash</a:t>
            </a:r>
          </a:p>
          <a:p>
            <a:endParaRPr lang="en-US" dirty="0">
              <a:solidFill>
                <a:srgbClr val="000000"/>
              </a:solidFill>
              <a:ea typeface="MS PGothic"/>
            </a:endParaRPr>
          </a:p>
          <a:p>
            <a:r>
              <a:rPr lang="en-US" dirty="0" smtClean="0">
                <a:solidFill>
                  <a:srgbClr val="00A8C8"/>
                </a:solidFill>
                <a:ea typeface="MS PGothic"/>
              </a:rPr>
              <a:t>Chief Executive Officer-Asia Pacific,</a:t>
            </a:r>
          </a:p>
          <a:p>
            <a:r>
              <a:rPr lang="en-US" dirty="0" smtClean="0">
                <a:solidFill>
                  <a:srgbClr val="00A8C8"/>
                </a:solidFill>
                <a:ea typeface="MS PGothic"/>
              </a:rPr>
              <a:t>Guy Carpenter &amp; Company</a:t>
            </a:r>
            <a:endParaRPr lang="en-US" dirty="0">
              <a:solidFill>
                <a:srgbClr val="00A8C8"/>
              </a:solidFill>
              <a:ea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308552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Asia-Pacific General Insurance M&amp;A                    </a:t>
            </a:r>
            <a:br>
              <a:rPr lang="en-GB" dirty="0" smtClean="0"/>
            </a:br>
            <a:r>
              <a:rPr lang="en-GB" dirty="0" smtClean="0">
                <a:solidFill>
                  <a:srgbClr val="00B0F0"/>
                </a:solidFill>
              </a:rPr>
              <a:t>12 Months to September 2015, USD billion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0965FB-63B8-4DF1-B8CD-A229080819CB}" type="slidenum">
              <a:rPr lang="en-GB" smtClean="0">
                <a:solidFill>
                  <a:srgbClr val="002C77"/>
                </a:solidFill>
              </a:rPr>
              <a:pPr/>
              <a:t>2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A24C3AF-F66A-44A0-BA04-383899093452}" type="datetime4">
              <a:rPr lang="en-GB" smtClean="0"/>
              <a:pPr/>
              <a:t>12 September 2015</a:t>
            </a:fld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700491"/>
              </p:ext>
            </p:extLst>
          </p:nvPr>
        </p:nvGraphicFramePr>
        <p:xfrm>
          <a:off x="455613" y="1277938"/>
          <a:ext cx="8686800" cy="498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68257" y="6488487"/>
            <a:ext cx="2428875" cy="22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000" dirty="0" smtClean="0"/>
              <a:t>Source: Bloomberg,Guy Carpenter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5240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Asia-Pacific General Insurer M&amp;A by Acquirers’ Domiciles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0965FB-63B8-4DF1-B8CD-A229080819CB}" type="slidenum">
              <a:rPr lang="en-GB" smtClean="0">
                <a:solidFill>
                  <a:srgbClr val="002C77"/>
                </a:solidFill>
              </a:rPr>
              <a:pPr/>
              <a:t>3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A24C3AF-F66A-44A0-BA04-383899093452}" type="datetime4">
              <a:rPr lang="en-GB" smtClean="0"/>
              <a:pPr/>
              <a:t>12 September 2015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368257" y="6488487"/>
            <a:ext cx="2428875" cy="22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000" dirty="0" smtClean="0"/>
              <a:t>Source: Bloomberg,Guy Carpenter</a:t>
            </a:r>
            <a:endParaRPr lang="en-GB" sz="1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660466"/>
              </p:ext>
            </p:extLst>
          </p:nvPr>
        </p:nvGraphicFramePr>
        <p:xfrm>
          <a:off x="427038" y="1106488"/>
          <a:ext cx="8686800" cy="498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525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1"/>
  <p:tag name="MMCOA_FONTSIZE_S" val="14"/>
  <p:tag name="MMCOA_FONTSIZE_T" val="14"/>
  <p:tag name="MMCOA_POSITION_L" val="35.875;30.125;54.375;683.875"/>
  <p:tag name="MMCOA_POSITION_M" val="35.875;30.125;54.375;683.875"/>
  <p:tag name="MMCOA_POSITION_S" val="35.875;30.125;54.375;683.875"/>
  <p:tag name="MMCOA_POSITION_T" val="35.875;30.125;54.375;683.87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18"/>
  <p:tag name="MMCOA_FONTSIZE_M" val="18"/>
  <p:tag name="MMCOA_FONTSIZE_S" val="18"/>
  <p:tag name="MMCOA_FONTSIZE_T" val="18"/>
  <p:tag name="MMCOA_POSITION_L" val="71.25;157.375;18;382.125"/>
  <p:tag name="MMCOA_POSITION_M" val="71.25;157.375;18;382.125"/>
  <p:tag name="MMCOA_POSITION_S" val="71.25;157.375;18;382.125"/>
  <p:tag name="MMCOA_POSITION_T" val="71.25;157.375;18;382.12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0"/>
  <p:tag name="MMCOA_FONTSIZE_S" val="14"/>
  <p:tag name="MMCOA_FONTSIZE_T" val="14"/>
  <p:tag name="MMCOA_POSITION_L" val="35.875;100.625;392.75;684"/>
  <p:tag name="MMCOA_POSITION_M" val="35.875;100.625;392.75;684"/>
  <p:tag name="MMCOA_POSITION_S" val="35.875;100.625;392.75;684"/>
  <p:tag name="MMCOA_POSITION_T" val="35.875;100.625;392.75;684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7"/>
  <p:tag name="MMCOA_FONTSIZE_M" val="7"/>
  <p:tag name="MMCOA_FONTSIZE_S" val="7"/>
  <p:tag name="MMCOA_FONTSIZE_T" val="7"/>
  <p:tag name="MMCOA_POSITION_L" val="37.625;514.5;8;228.125"/>
  <p:tag name="MMCOA_POSITION_M" val="37.625;514.5;8;228.125"/>
  <p:tag name="MMCOA_POSITION_S" val="37.625;514.5;8;228.125"/>
  <p:tag name="MMCOA_POSITION_T" val="37.625;514.5;8;228.125"/>
  <p:tag name="MMCOA_HIDEONCOLOUR" val="N"/>
  <p:tag name="MMCOA_HIDEONWHITE" val="N"/>
  <p:tag name="MMCOA_HIDEONBALLROOM" val="N"/>
  <p:tag name="MMCOA_HIDEONCLASSIC" val="Y"/>
  <p:tag name="MMCOA_HIDEONTEXT" val="Y"/>
  <p:tag name="MMCOA_HIDEONECO" val="Y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7.625;514.5;8;227.5"/>
  <p:tag name="MMCOA_POSITION_M" val="37.625;514.5;8;227.5"/>
  <p:tag name="MMCOA_POSITION_S" val="37.625;514.5;8;227.5"/>
  <p:tag name="MMCOA_POSITION_T" val="37.625;514.5;8;227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POSITION_L" val=";;;"/>
  <p:tag name="MMCOA_POSITION_M" val=";;;"/>
  <p:tag name="MMCOA_POSITION_S" val=";;;"/>
  <p:tag name="MMCOA_POSITION_T" val=";;;"/>
  <p:tag name="MMCOA_HIDEONCOLOUR" val="N"/>
  <p:tag name="MMCOA_HIDEONWHITE" val="N"/>
  <p:tag name="MMCOA_HIDEONBALLROOM" val="N"/>
  <p:tag name="MMCOA_HIDEONCLASSIC" val="N"/>
  <p:tag name="MMCOA_HIDEONTEXT" val="N"/>
  <p:tag name="MMCOA_HIDEONECO" val="N"/>
  <p:tag name="MMCOA_SMARTSHAPE" val="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_COVERDESIGN" val="&lt;?xml version=&quot;1.0&quot; encoding=&quot;utf-16&quot;?&gt;&#10;&lt;ImageControl xmlns:xsi=&quot;http://www.w3.org/2001/XMLSchema-instance&quot; xmlns:xsd=&quot;http://www.w3.org/2001/XMLSchema&quot;&gt;&#10;  &lt;TypeOfImage&gt;SolidColour&lt;/TypeOfImage&gt;&#10;  &lt;ImageFile&gt;M1000001.jpg&lt;/ImageFile&gt;&#10;  &lt;ThumbNailFile&gt;D:\Documents and Settings\e-Working-4\Local Settings\Application Data\MMC\ILM\Recent\T0D1000002.jpg&lt;/ThumbNailFile&gt;&#10;  &lt;Usage&gt;PowerPointTitle&lt;/Usage&gt;&#10;  &lt;PaletteName&gt;Sapphire&lt;/PaletteName&gt;&#10;  &lt;Design&gt;&#10;    &lt;FocalNumber&gt;1&lt;/FocalNumber&gt;&#10;    &lt;Facets&gt;&#10;      &lt;SideOfTick&gt;Left&lt;/SideOfTick&gt;&#10;      &lt;TickPosition&gt;&#10;        &lt;X&gt;0&lt;/X&gt;&#10;        &lt;Y&gt;2&lt;/Y&gt;&#10;      &lt;/TickPosition&gt;&#10;      &lt;EndTickPosition&gt;&#10;        &lt;X&gt;0&lt;/X&gt;&#10;        &lt;Y&gt;0&lt;/Y&gt;&#10;      &lt;/EndTickPosition&gt;&#10;      &lt;FacetNumber&gt;0&lt;/FacetNumber&gt;&#10;      &lt;Brightness&gt;0&lt;/Brightness&gt;&#10;      &lt;Colour&gt;#006D9E&lt;/Colour&gt;&#10;      &lt;ColourNumber&gt;1&lt;/ColourNumber&gt;&#10;    &lt;/Facets&gt;&#10;    &lt;Facets&gt;&#10;      &lt;SideOfTick&gt;Left&lt;/SideOfTick&gt;&#10;      &lt;TickPosition&gt;&#10;        &lt;X&gt;0&lt;/X&gt;&#10;        &lt;Y&gt;4&lt;/Y&gt;&#10;      &lt;/TickPosition&gt;&#10;      &lt;EndTickPosition&gt;&#10;        &lt;X&gt;0&lt;/X&gt;&#10;        &lt;Y&gt;0&lt;/Y&gt;&#10;      &lt;/EndTickPosition&gt;&#10;      &lt;FacetNumber&gt;1&lt;/FacetNumber&gt;&#10;      &lt;Brightness&gt;0&lt;/Brightness&gt;&#10;      &lt;Colour&gt;#00A8C8&lt;/Colour&gt;&#10;      &lt;ColourNumber&gt;2&lt;/ColourNumber&gt;&#10;    &lt;/Facets&gt;&#10;    &lt;Facets&gt;&#10;      &lt;SideOfTick&gt;Left&lt;/SideOfTick&gt;&#10;      &lt;TickPosition&gt;&#10;        &lt;X&gt;0&lt;/X&gt;&#10;        &lt;Y&gt;7&lt;/Y&gt;&#10;      &lt;/TickPosition&gt;&#10;      &lt;EndTickPosition&gt;&#10;        &lt;X&gt;0&lt;/X&gt;&#10;        &lt;Y&gt;0&lt;/Y&gt;&#10;      &lt;/EndTickPosition&gt;&#10;      &lt;FacetNumber&gt;2&lt;/FacetNumber&gt;&#10;      &lt;Brightness&gt;0&lt;/Brightness&gt;&#10;      &lt;Colour&gt;#002C77&lt;/Colour&gt;&#10;      &lt;ColourNumber&gt;0&lt;/ColourNumber&gt;&#10;    &lt;/Facets&gt;&#10;    &lt;Facets&gt;&#10;      &lt;SideOfTick&gt;Bottom&lt;/SideOfTick&gt;&#10;      &lt;TickPosition&gt;&#10;        &lt;X&gt;18&lt;/X&gt;&#10;        &lt;Y&gt;10&lt;/Y&gt;&#10;      &lt;/TickPosition&gt;&#10;      &lt;EndTickPosition&gt;&#10;        &lt;X&gt;0&lt;/X&gt;&#10;        &lt;Y&gt;0&lt;/Y&gt;&#10;      &lt;/EndTickPosition&gt;&#10;      &lt;FacetNumber&gt;3&lt;/FacetNumber&gt;&#10;      &lt;Brightness&gt;0&lt;/Brightness&gt;&#10;      &lt;Colour&gt;#006D9E&lt;/Colour&gt;&#10;      &lt;ColourNumber&gt;1&lt;/ColourNumber&gt;&#10;    &lt;/Facets&gt;&#10;    &lt;Facets&gt;&#10;      &lt;SideOfTick&gt;Right&lt;/SideOfTick&gt;&#10;      &lt;TickPosition&gt;&#10;        &lt;X&gt;21&lt;/X&gt;&#10;        &lt;Y&gt;4&lt;/Y&gt;&#10;      &lt;/TickPosition&gt;&#10;      &lt;EndTickPosition&gt;&#10;        &lt;X&gt;0&lt;/X&gt;&#10;        &lt;Y&gt;0&lt;/Y&gt;&#10;      &lt;/EndTickPosition&gt;&#10;      &lt;FacetNumber&gt;4&lt;/FacetNumber&gt;&#10;      &lt;Brightness&gt;0&lt;/Brightness&gt;&#10;      &lt;Colour&gt;#A6E2EF&lt;/Colour&gt;&#10;      &lt;ColourNumber&gt;3&lt;/ColourNumber&gt;&#10;    &lt;/Facets&gt;&#10;    &lt;Facets&gt;&#10;      &lt;SideOfTick&gt;Right&lt;/SideOfTick&gt;&#10;      &lt;TickPosition&gt;&#10;        &lt;X&gt;21&lt;/X&gt;&#10;        &lt;Y&gt;2&lt;/Y&gt;&#10;      &lt;/TickPosition&gt;&#10;      &lt;EndTickPosition&gt;&#10;        &lt;X&gt;0&lt;/X&gt;&#10;        &lt;Y&gt;0&lt;/Y&gt;&#10;      &lt;/EndTickPosition&gt;&#10;      &lt;FacetNumber&gt;5&lt;/FacetNumber&gt;&#10;      &lt;Brightness&gt;0&lt;/Brightness&gt;&#10;      &lt;Colour&gt;#00A8C8&lt;/Colour&gt;&#10;      &lt;ColourNumber&gt;2&lt;/ColourNumber&gt;&#10;    &lt;/Facets&gt;&#10;    &lt;Facets&gt;&#10;      &lt;SideOfTick&gt;Right&lt;/SideOfTick&gt;&#10;      &lt;TickPosition&gt;&#10;        &lt;X&gt;21&lt;/X&gt;&#10;        &lt;Y&gt;1&lt;/Y&gt;&#10;      &lt;/TickPosition&gt;&#10;      &lt;EndTickPosition&gt;&#10;        &lt;X&gt;0&lt;/X&gt;&#10;        &lt;Y&gt;0&lt;/Y&gt;&#10;      &lt;/EndTickPosition&gt;&#10;      &lt;FacetNumber&gt;6&lt;/FacetNumber&gt;&#10;      &lt;Brightness&gt;0&lt;/Brightness&gt;&#10;      &lt;Colour&gt;#002C77&lt;/Colour&gt;&#10;      &lt;ColourNumber&gt;0&lt;/ColourNumber&gt;&#10;    &lt;/Facets&gt;&#10;    &lt;SectionColour /&gt;&#10;    &lt;SectionColourNumber&gt;0&lt;/SectionColourNumber&gt;&#10;    &lt;SectionBrightness&gt;0&lt;/SectionBrightness&gt;&#10;  &lt;/Design&gt;&#10;&lt;/ImageControl&gt;"/>
  <p:tag name="MMC_PRESENTATIONTYPE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8"/>
  <p:tag name="MMCOA_FONTSIZE_S" val="28"/>
  <p:tag name="MMCOA_FONTSIZE_T" val="28"/>
  <p:tag name="MMCOA_POSITION_L" val="70.625;97.875;28.875;648.375"/>
  <p:tag name="MMCOA_POSITION_M" val="70.625;97.875;28.875;648.375"/>
  <p:tag name="MMCOA_POSITION_S" val="70.625;97.875;28.875;648.375"/>
  <p:tag name="MMCOA_POSITION_T" val="70.625;97.875;28.875;648.37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BFBFBF"/>
      </a:dk2>
      <a:lt2>
        <a:srgbClr val="7C848A"/>
      </a:lt2>
      <a:accent1>
        <a:srgbClr val="002C77"/>
      </a:accent1>
      <a:accent2>
        <a:srgbClr val="00A8C8"/>
      </a:accent2>
      <a:accent3>
        <a:srgbClr val="FFFFFF"/>
      </a:accent3>
      <a:accent4>
        <a:srgbClr val="000000"/>
      </a:accent4>
      <a:accent5>
        <a:srgbClr val="AAACBD"/>
      </a:accent5>
      <a:accent6>
        <a:srgbClr val="0098B5"/>
      </a:accent6>
      <a:hlink>
        <a:srgbClr val="006D9E"/>
      </a:hlink>
      <a:folHlink>
        <a:srgbClr val="A6E2E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2C77"/>
        </a:accent1>
        <a:accent2>
          <a:srgbClr val="00A8C8"/>
        </a:accent2>
        <a:accent3>
          <a:srgbClr val="FFFFFF"/>
        </a:accent3>
        <a:accent4>
          <a:srgbClr val="000000"/>
        </a:accent4>
        <a:accent5>
          <a:srgbClr val="AAACBD"/>
        </a:accent5>
        <a:accent6>
          <a:srgbClr val="0098B5"/>
        </a:accent6>
        <a:hlink>
          <a:srgbClr val="006D9E"/>
        </a:hlink>
        <a:folHlink>
          <a:srgbClr val="A6E2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43276D"/>
        </a:accent1>
        <a:accent2>
          <a:srgbClr val="6F83C1"/>
        </a:accent2>
        <a:accent3>
          <a:srgbClr val="FFFFFF"/>
        </a:accent3>
        <a:accent4>
          <a:srgbClr val="000000"/>
        </a:accent4>
        <a:accent5>
          <a:srgbClr val="B0ACBA"/>
        </a:accent5>
        <a:accent6>
          <a:srgbClr val="6476AF"/>
        </a:accent6>
        <a:hlink>
          <a:srgbClr val="595997"/>
        </a:hlink>
        <a:folHlink>
          <a:srgbClr val="C4CA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560054"/>
        </a:accent1>
        <a:accent2>
          <a:srgbClr val="CE3D95"/>
        </a:accent2>
        <a:accent3>
          <a:srgbClr val="FFFFFF"/>
        </a:accent3>
        <a:accent4>
          <a:srgbClr val="000000"/>
        </a:accent4>
        <a:accent5>
          <a:srgbClr val="B4AAB3"/>
        </a:accent5>
        <a:accent6>
          <a:srgbClr val="BA3687"/>
        </a:accent6>
        <a:hlink>
          <a:srgbClr val="932077"/>
        </a:hlink>
        <a:folHlink>
          <a:srgbClr val="E7B8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690031"/>
        </a:accent1>
        <a:accent2>
          <a:srgbClr val="ED2C67"/>
        </a:accent2>
        <a:accent3>
          <a:srgbClr val="FFFFFF"/>
        </a:accent3>
        <a:accent4>
          <a:srgbClr val="000000"/>
        </a:accent4>
        <a:accent5>
          <a:srgbClr val="B9AAAD"/>
        </a:accent5>
        <a:accent6>
          <a:srgbClr val="D7275D"/>
        </a:accent6>
        <a:hlink>
          <a:srgbClr val="A9194F"/>
        </a:hlink>
        <a:folHlink>
          <a:srgbClr val="F7B6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10009"/>
        </a:accent1>
        <a:accent2>
          <a:srgbClr val="EF4E45"/>
        </a:accent2>
        <a:accent3>
          <a:srgbClr val="FFFFFF"/>
        </a:accent3>
        <a:accent4>
          <a:srgbClr val="000000"/>
        </a:accent4>
        <a:accent5>
          <a:srgbClr val="C1AAAA"/>
        </a:accent5>
        <a:accent6>
          <a:srgbClr val="D9463E"/>
        </a:accent6>
        <a:hlink>
          <a:srgbClr val="BA2C2B"/>
        </a:hlink>
        <a:folHlink>
          <a:srgbClr val="F9BE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C3709"/>
        </a:accent1>
        <a:accent2>
          <a:srgbClr val="F48132"/>
        </a:accent2>
        <a:accent3>
          <a:srgbClr val="FFFFFF"/>
        </a:accent3>
        <a:accent4>
          <a:srgbClr val="000000"/>
        </a:accent4>
        <a:accent5>
          <a:srgbClr val="C5AEAA"/>
        </a:accent5>
        <a:accent6>
          <a:srgbClr val="DD742C"/>
        </a:accent6>
        <a:hlink>
          <a:srgbClr val="C45F24"/>
        </a:hlink>
        <a:folHlink>
          <a:srgbClr val="FCCFA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E5501"/>
        </a:accent1>
        <a:accent2>
          <a:srgbClr val="FBAE17"/>
        </a:accent2>
        <a:accent3>
          <a:srgbClr val="FFFFFF"/>
        </a:accent3>
        <a:accent4>
          <a:srgbClr val="000000"/>
        </a:accent4>
        <a:accent5>
          <a:srgbClr val="C6B4AA"/>
        </a:accent5>
        <a:accent6>
          <a:srgbClr val="E39D14"/>
        </a:accent6>
        <a:hlink>
          <a:srgbClr val="C98314"/>
        </a:hlink>
        <a:folHlink>
          <a:srgbClr val="FFDD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505F21"/>
        </a:accent1>
        <a:accent2>
          <a:srgbClr val="B2B935"/>
        </a:accent2>
        <a:accent3>
          <a:srgbClr val="FFFFFF"/>
        </a:accent3>
        <a:accent4>
          <a:srgbClr val="000000"/>
        </a:accent4>
        <a:accent5>
          <a:srgbClr val="B3B6AB"/>
        </a:accent5>
        <a:accent6>
          <a:srgbClr val="A1A72F"/>
        </a:accent6>
        <a:hlink>
          <a:srgbClr val="828D30"/>
        </a:hlink>
        <a:folHlink>
          <a:srgbClr val="D9D9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582D"/>
        </a:accent1>
        <a:accent2>
          <a:srgbClr val="72BE44"/>
        </a:accent2>
        <a:accent3>
          <a:srgbClr val="FFFFFF"/>
        </a:accent3>
        <a:accent4>
          <a:srgbClr val="000000"/>
        </a:accent4>
        <a:accent5>
          <a:srgbClr val="AAB4AD"/>
        </a:accent5>
        <a:accent6>
          <a:srgbClr val="67AC3D"/>
        </a:accent6>
        <a:hlink>
          <a:srgbClr val="118B3F"/>
        </a:hlink>
        <a:folHlink>
          <a:srgbClr val="BDDD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4C4F"/>
        </a:accent1>
        <a:accent2>
          <a:srgbClr val="0FB694"/>
        </a:accent2>
        <a:accent3>
          <a:srgbClr val="FFFFFF"/>
        </a:accent3>
        <a:accent4>
          <a:srgbClr val="000000"/>
        </a:accent4>
        <a:accent5>
          <a:srgbClr val="AAB2B2"/>
        </a:accent5>
        <a:accent6>
          <a:srgbClr val="0CA586"/>
        </a:accent6>
        <a:hlink>
          <a:srgbClr val="008075"/>
        </a:hlink>
        <a:folHlink>
          <a:srgbClr val="A7D9C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000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737373"/>
        </a:accent6>
        <a:hlink>
          <a:srgbClr val="404040"/>
        </a:hlink>
        <a:folHlink>
          <a:srgbClr val="BFBF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GC_Classic template Sept 2011</Template>
  <TotalTime>1724</TotalTime>
  <Words>45</Words>
  <Application>Microsoft Office PowerPoint</Application>
  <PresentationFormat>Custom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2_Default Design</vt:lpstr>
      <vt:lpstr>PowerPoint Presentation</vt:lpstr>
      <vt:lpstr>Asia-Pacific General Insurance M&amp;A                     12 Months to September 2015, USD billion</vt:lpstr>
      <vt:lpstr>Asia-Pacific General Insurer M&amp;A by Acquirers’ Domiciles</vt:lpstr>
    </vt:vector>
  </TitlesOfParts>
  <Company>MMC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PLACEHOLDER SUB-TITLE PLACEHOLDER</dc:title>
  <dc:creator>Marsh, Inc.</dc:creator>
  <cp:lastModifiedBy>MMC User</cp:lastModifiedBy>
  <cp:revision>109</cp:revision>
  <cp:lastPrinted>2015-09-09T07:45:46Z</cp:lastPrinted>
  <dcterms:created xsi:type="dcterms:W3CDTF">2011-10-14T11:36:50Z</dcterms:created>
  <dcterms:modified xsi:type="dcterms:W3CDTF">2015-09-12T18:36:23Z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TemplateVersion">
    <vt:lpwstr>5.0</vt:lpwstr>
  </property>
  <property fmtid="{D5CDD505-2E9C-101B-9397-08002B2CF9AE}" pid="4" name="MMCOA_FontSize">
    <vt:lpwstr>Medium</vt:lpwstr>
  </property>
  <property fmtid="{D5CDD505-2E9C-101B-9397-08002B2CF9AE}" pid="5" name="MMCOA_PresentationType">
    <vt:lpwstr>Classic</vt:lpwstr>
  </property>
  <property fmtid="{D5CDD505-2E9C-101B-9397-08002B2CF9AE}" pid="6" name="MMCOA_SlideStyle">
    <vt:lpwstr>SmallWedge</vt:lpwstr>
  </property>
  <property fmtid="{D5CDD505-2E9C-101B-9397-08002B2CF9AE}" pid="7" name="MMCOA_PaletteName">
    <vt:lpwstr>Sapphire</vt:lpwstr>
  </property>
  <property fmtid="{D5CDD505-2E9C-101B-9397-08002B2CF9AE}" pid="8" name="MMCOA_PaletteNumber">
    <vt:lpwstr>0</vt:lpwstr>
  </property>
  <property fmtid="{D5CDD505-2E9C-101B-9397-08002B2CF9AE}" pid="9" name="MMCOA_Source">
    <vt:lpwstr>1</vt:lpwstr>
  </property>
</Properties>
</file>