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84" r:id="rId2"/>
    <p:sldId id="292" r:id="rId3"/>
  </p:sldIdLst>
  <p:sldSz cx="9602788" cy="6858000"/>
  <p:notesSz cx="7023100" cy="9309100"/>
  <p:defaultTextStyle>
    <a:defPPr>
      <a:defRPr lang="en-US"/>
    </a:defPPr>
    <a:lvl1pPr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ctr" rtl="0" fontAlgn="base">
      <a:lnSpc>
        <a:spcPct val="86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37"/>
    <a:srgbClr val="F4EE00"/>
    <a:srgbClr val="548123"/>
    <a:srgbClr val="A7D971"/>
    <a:srgbClr val="0000D2"/>
    <a:srgbClr val="2573FF"/>
    <a:srgbClr val="79A9FF"/>
    <a:srgbClr val="2F2FFF"/>
    <a:srgbClr val="000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6" autoAdjust="0"/>
    <p:restoredTop sz="94530" autoAdjust="0"/>
  </p:normalViewPr>
  <p:slideViewPr>
    <p:cSldViewPr snapToGrid="0">
      <p:cViewPr>
        <p:scale>
          <a:sx n="100" d="100"/>
          <a:sy n="100" d="100"/>
        </p:scale>
        <p:origin x="-402" y="378"/>
      </p:cViewPr>
      <p:guideLst>
        <p:guide orient="horz" pos="3950"/>
        <p:guide orient="horz" pos="808"/>
        <p:guide pos="290"/>
        <p:guide pos="5756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32" y="-108"/>
      </p:cViewPr>
      <p:guideLst>
        <p:guide orient="horz" pos="2931"/>
        <p:guide pos="2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patruno\AppData\Local\Microsoft\Windows\Temporary%20Internet%20Files\Content.Outlook\XDF4DD0C\Sigma%202015_2%20insured%20vs%20uninsured%20catastrophe_los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56342458915037E-2"/>
          <c:y val="7.6120076607973611E-2"/>
          <c:w val="0.90275920739161741"/>
          <c:h val="0.7654147839485331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'Fig4_Insured vs Uninsured losse'!$B$5</c:f>
              <c:strCache>
                <c:ptCount val="1"/>
                <c:pt idx="0">
                  <c:v>Insured losses</c:v>
                </c:pt>
              </c:strCache>
            </c:strRef>
          </c:tx>
          <c:spPr>
            <a:solidFill>
              <a:srgbClr val="0099CC"/>
            </a:solidFill>
            <a:ln w="12700">
              <a:noFill/>
              <a:prstDash val="solid"/>
            </a:ln>
          </c:spPr>
          <c:invertIfNegative val="0"/>
          <c:cat>
            <c:numRef>
              <c:f>'Fig4_Insured vs Uninsured losse'!$A$6:$A$30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'Fig4_Insured vs Uninsured losse'!$B$6:$B$30</c:f>
              <c:numCache>
                <c:formatCode>#,##0</c:formatCode>
                <c:ptCount val="25"/>
                <c:pt idx="0">
                  <c:v>32526.377973777035</c:v>
                </c:pt>
                <c:pt idx="1">
                  <c:v>28000.628975078849</c:v>
                </c:pt>
                <c:pt idx="2">
                  <c:v>48777.88552096182</c:v>
                </c:pt>
                <c:pt idx="3">
                  <c:v>21441.861889002779</c:v>
                </c:pt>
                <c:pt idx="4">
                  <c:v>40210.510466326392</c:v>
                </c:pt>
                <c:pt idx="5">
                  <c:v>28955.48182832601</c:v>
                </c:pt>
                <c:pt idx="6">
                  <c:v>20731.519742587327</c:v>
                </c:pt>
                <c:pt idx="7">
                  <c:v>15513.148868003147</c:v>
                </c:pt>
                <c:pt idx="8">
                  <c:v>28720.238423094688</c:v>
                </c:pt>
                <c:pt idx="9">
                  <c:v>49011.335520201596</c:v>
                </c:pt>
                <c:pt idx="10">
                  <c:v>17280.53418055232</c:v>
                </c:pt>
                <c:pt idx="11">
                  <c:v>48769.58798088802</c:v>
                </c:pt>
                <c:pt idx="12">
                  <c:v>22516.925881276286</c:v>
                </c:pt>
                <c:pt idx="13">
                  <c:v>27284.733471506115</c:v>
                </c:pt>
                <c:pt idx="14">
                  <c:v>60587.105435623969</c:v>
                </c:pt>
                <c:pt idx="15">
                  <c:v>129894.53496065625</c:v>
                </c:pt>
                <c:pt idx="16">
                  <c:v>20764.123017476821</c:v>
                </c:pt>
                <c:pt idx="17">
                  <c:v>34069.117318867749</c:v>
                </c:pt>
                <c:pt idx="18">
                  <c:v>56466.643702812129</c:v>
                </c:pt>
                <c:pt idx="19">
                  <c:v>29035.628120142923</c:v>
                </c:pt>
                <c:pt idx="20">
                  <c:v>52031.771176147347</c:v>
                </c:pt>
                <c:pt idx="21">
                  <c:v>131664.24793873797</c:v>
                </c:pt>
                <c:pt idx="22">
                  <c:v>80158.634557812897</c:v>
                </c:pt>
                <c:pt idx="23">
                  <c:v>44433.690298757472</c:v>
                </c:pt>
                <c:pt idx="24">
                  <c:v>34707.689871014642</c:v>
                </c:pt>
              </c:numCache>
            </c:numRef>
          </c:val>
        </c:ser>
        <c:ser>
          <c:idx val="0"/>
          <c:order val="1"/>
          <c:tx>
            <c:strRef>
              <c:f>'Fig4_Insured vs Uninsured losse'!$C$5</c:f>
              <c:strCache>
                <c:ptCount val="1"/>
                <c:pt idx="0">
                  <c:v>Uninsured losses</c:v>
                </c:pt>
              </c:strCache>
            </c:strRef>
          </c:tx>
          <c:spPr>
            <a:solidFill>
              <a:srgbClr val="339966"/>
            </a:solidFill>
            <a:ln>
              <a:noFill/>
            </a:ln>
          </c:spPr>
          <c:invertIfNegative val="0"/>
          <c:cat>
            <c:numRef>
              <c:f>'Fig4_Insured vs Uninsured losse'!$A$6:$A$30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'Fig4_Insured vs Uninsured losse'!$C$6:$C$30</c:f>
              <c:numCache>
                <c:formatCode>#,##0</c:formatCode>
                <c:ptCount val="25"/>
                <c:pt idx="0">
                  <c:v>59311.787600154988</c:v>
                </c:pt>
                <c:pt idx="1">
                  <c:v>26623.795866291657</c:v>
                </c:pt>
                <c:pt idx="2">
                  <c:v>55971.794998974714</c:v>
                </c:pt>
                <c:pt idx="3">
                  <c:v>56702.67819758955</c:v>
                </c:pt>
                <c:pt idx="4">
                  <c:v>85076.189564460496</c:v>
                </c:pt>
                <c:pt idx="5">
                  <c:v>216234.26967271703</c:v>
                </c:pt>
                <c:pt idx="6">
                  <c:v>67275.087601306877</c:v>
                </c:pt>
                <c:pt idx="7">
                  <c:v>35296.37793517184</c:v>
                </c:pt>
                <c:pt idx="8">
                  <c:v>93904.540911779419</c:v>
                </c:pt>
                <c:pt idx="9">
                  <c:v>100590.40131078498</c:v>
                </c:pt>
                <c:pt idx="10">
                  <c:v>61530.441456966364</c:v>
                </c:pt>
                <c:pt idx="11">
                  <c:v>133287.88797627689</c:v>
                </c:pt>
                <c:pt idx="12">
                  <c:v>59478.327090742387</c:v>
                </c:pt>
                <c:pt idx="13">
                  <c:v>84952.02744990123</c:v>
                </c:pt>
                <c:pt idx="14">
                  <c:v>117250.65866078559</c:v>
                </c:pt>
                <c:pt idx="15">
                  <c:v>161559.91837486287</c:v>
                </c:pt>
                <c:pt idx="16">
                  <c:v>44439.79871181069</c:v>
                </c:pt>
                <c:pt idx="17">
                  <c:v>52763.520174087462</c:v>
                </c:pt>
                <c:pt idx="18">
                  <c:v>247550.34362246958</c:v>
                </c:pt>
                <c:pt idx="19">
                  <c:v>51548.518549439323</c:v>
                </c:pt>
                <c:pt idx="20">
                  <c:v>198218.20093124913</c:v>
                </c:pt>
                <c:pt idx="21">
                  <c:v>290312.5620488869</c:v>
                </c:pt>
                <c:pt idx="22">
                  <c:v>108430.73372727902</c:v>
                </c:pt>
                <c:pt idx="23">
                  <c:v>93280.292804370969</c:v>
                </c:pt>
                <c:pt idx="24">
                  <c:v>75233.170222493121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4205952"/>
        <c:axId val="194211840"/>
      </c:barChart>
      <c:catAx>
        <c:axId val="194205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2118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94211840"/>
        <c:scaling>
          <c:orientation val="minMax"/>
        </c:scaling>
        <c:delete val="0"/>
        <c:axPos val="l"/>
        <c:majorGridlines>
          <c:spPr>
            <a:ln w="190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SwissReSans" panose="020B0604020202020204" pitchFamily="34" charset="0"/>
                <a:ea typeface="Univers"/>
                <a:cs typeface="Univers"/>
              </a:defRPr>
            </a:pPr>
            <a:endParaRPr lang="en-US"/>
          </a:p>
        </c:txPr>
        <c:crossAx val="194205952"/>
        <c:crosses val="autoZero"/>
        <c:crossBetween val="between"/>
        <c:dispUnits>
          <c:builtInUnit val="thousands"/>
        </c:dispUnits>
      </c:valAx>
      <c:spPr>
        <a:solidFill>
          <a:srgbClr val="FFFFFF"/>
        </a:solidFill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Univers"/>
          <a:ea typeface="Univers"/>
          <a:cs typeface="Univers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3342" cy="4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2"/>
            <a:ext cx="3043342" cy="4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31"/>
            <a:ext cx="3043342" cy="4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31"/>
            <a:ext cx="3043342" cy="4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ea typeface="+mn-ea"/>
              </a:defRPr>
            </a:lvl1pPr>
          </a:lstStyle>
          <a:p>
            <a:pPr>
              <a:defRPr/>
            </a:pPr>
            <a:fld id="{43F4F3F1-276F-486D-AA57-9DC31C6C6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88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3342" cy="4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2"/>
            <a:ext cx="3043342" cy="4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8388" y="698500"/>
            <a:ext cx="488632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1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1"/>
            <a:ext cx="3043342" cy="4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31"/>
            <a:ext cx="3043342" cy="4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ea typeface="+mn-ea"/>
              </a:defRPr>
            </a:lvl1pPr>
          </a:lstStyle>
          <a:p>
            <a:pPr>
              <a:defRPr/>
            </a:pPr>
            <a:fld id="{770CE469-4C2F-4089-9ACD-0E110202B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9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999" indent="-28884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383" indent="-23107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7536" indent="-23107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9689" indent="-23107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1842" indent="-231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3994" indent="-231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6148" indent="-231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8301" indent="-2310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F685CE-3F9A-4389-9DB6-E7F8A45D82FE}" type="slidenum">
              <a:rPr lang="en-US" altLang="en-US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696913"/>
            <a:ext cx="4889500" cy="34925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MC_CoverShape" descr="MMCOAPPTemp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gray">
          <a:xfrm>
            <a:off x="5" y="2178050"/>
            <a:ext cx="96043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5" descr="MMC_PEND_Blu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7467600" y="6459538"/>
            <a:ext cx="1658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7" descr="GUY_PFC_Blu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gray">
          <a:xfrm>
            <a:off x="715963" y="477838"/>
            <a:ext cx="2859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PresentationTitle"/>
          <p:cNvSpPr>
            <a:spLocks noGrp="1" noChangeArrowheads="1"/>
          </p:cNvSpPr>
          <p:nvPr>
            <p:ph type="ctrTitle"/>
          </p:nvPr>
        </p:nvSpPr>
        <p:spPr>
          <a:xfrm>
            <a:off x="896938" y="1243020"/>
            <a:ext cx="8234362" cy="370551"/>
          </a:xfrm>
        </p:spPr>
        <p:txBody>
          <a:bodyPr tIns="0" rIns="0" bIns="0">
            <a:spAutoFit/>
          </a:bodyPr>
          <a:lstStyle>
            <a:lvl1pPr>
              <a:lnSpc>
                <a:spcPct val="86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88" name="Dat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4875" y="1998663"/>
            <a:ext cx="4852988" cy="228600"/>
          </a:xfrm>
        </p:spPr>
        <p:txBody>
          <a:bodyPr>
            <a:spAutoFit/>
          </a:bodyPr>
          <a:lstStyle>
            <a:lvl1pPr marL="0" indent="0">
              <a:lnSpc>
                <a:spcPct val="83000"/>
              </a:lnSpc>
              <a:spcBef>
                <a:spcPct val="0"/>
              </a:spcBef>
              <a:buFontTx/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067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54E06-DFEC-440B-9743-C7F213B27C80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5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A781D-824C-42CC-8B3F-7303777EC409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1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0713" y="382588"/>
            <a:ext cx="2171700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2" y="382588"/>
            <a:ext cx="6362700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D83-A337-485F-A022-A37177465257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5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D12DA-DD2E-45B8-BAE5-D419E4C4EA6E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1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82588"/>
            <a:ext cx="8686800" cy="69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77943"/>
            <a:ext cx="8686800" cy="49879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3753F-6D10-4782-98E9-956A0008B2C9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5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A7988-E688-4266-87BF-E890370860E9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0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91F15-53CE-44E0-B987-417824069E56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5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AE91F-1C18-4795-9F98-4F81B24FEC0D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9" y="4406908"/>
            <a:ext cx="8161337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9" y="2906713"/>
            <a:ext cx="816133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DAFE0-FFA9-46C5-96E2-52954AFE31FB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5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1F7CA-CE76-4BD7-99E4-F6F0480C4218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2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77943"/>
            <a:ext cx="42672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277943"/>
            <a:ext cx="42672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22227-C1CF-462C-BDB2-80FDAE4DD65C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6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C5827-1AF0-457D-B79F-048C7AE96BA9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274638"/>
            <a:ext cx="864393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8392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8392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5085-4FF4-4D69-AA46-E1888609E41F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8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3B31-9F52-491C-B55F-93F2ED469608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8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45E57-C2A8-423B-93C3-85A3544EF923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4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3EDE2-CE21-4707-A61B-F5D2CD5FF0BB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67C9-D8D2-4922-9CAD-D56974C5FE98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3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BA963-F3B4-44A9-8B95-4A250A0CD3C7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0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9" y="273050"/>
            <a:ext cx="31607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40" y="273052"/>
            <a:ext cx="5368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9" y="1435102"/>
            <a:ext cx="3160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642B7-7C1C-4050-8A8C-39A90102A2F9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6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CE572-9F90-4B1A-A80D-01B363AC078C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9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775" y="4800600"/>
            <a:ext cx="57610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2775" y="612775"/>
            <a:ext cx="57610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2775" y="5367338"/>
            <a:ext cx="57610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A689E-C170-40AE-93C1-4DA9F38CD0F1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6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0ACE-71C6-4EA3-B146-D548793497FC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8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gray">
          <a:xfrm>
            <a:off x="455613" y="382588"/>
            <a:ext cx="86868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gray">
          <a:xfrm>
            <a:off x="455613" y="1277943"/>
            <a:ext cx="86868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477842" y="6534150"/>
            <a:ext cx="28971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7C848A"/>
                </a:solidFill>
                <a:ea typeface="Arial" charset="0"/>
                <a:cs typeface="Arial" charset="0"/>
              </a:rPr>
              <a:t>© 2011 GUY Scenario 329</a:t>
            </a:r>
            <a:endParaRPr lang="en-US" sz="700" dirty="0">
              <a:solidFill>
                <a:srgbClr val="7C848A"/>
              </a:solidFill>
              <a:ea typeface="MS PGothic"/>
            </a:endParaRPr>
          </a:p>
        </p:txBody>
      </p:sp>
      <p:sp>
        <p:nvSpPr>
          <p:cNvPr id="1049" name="SlideNumber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gray">
          <a:xfrm>
            <a:off x="8691567" y="6483358"/>
            <a:ext cx="447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63D934AF-A420-40EC-BD73-BD8138BB931C}" type="slidenum">
              <a:rPr lang="en-US">
                <a:solidFill>
                  <a:srgbClr val="002C7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gray">
          <a:xfrm>
            <a:off x="4262440" y="6532792"/>
            <a:ext cx="10795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spcBef>
                <a:spcPct val="50000"/>
              </a:spcBef>
              <a:defRPr sz="700">
                <a:solidFill>
                  <a:srgbClr val="7C848A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7976FD3-20C2-4B51-898E-AF6AEAE15C1C}" type="datetime1">
              <a:rPr lang="en-US"/>
              <a:pPr>
                <a:defRPr/>
              </a:pPr>
              <a:t>9/9/2015</a:t>
            </a:fld>
            <a:endParaRPr lang="en-US" dirty="0"/>
          </a:p>
        </p:txBody>
      </p:sp>
      <p:sp>
        <p:nvSpPr>
          <p:cNvPr id="1059" name="Business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77838" y="6534150"/>
            <a:ext cx="28892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7C848A"/>
                </a:solidFill>
                <a:ea typeface="MS PGothic"/>
              </a:rPr>
              <a:t>GUY CARPENTER</a:t>
            </a:r>
          </a:p>
        </p:txBody>
      </p:sp>
      <p:sp>
        <p:nvSpPr>
          <p:cNvPr id="1060" name="Filepath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482854" y="6528028"/>
            <a:ext cx="602138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defRPr/>
            </a:pPr>
            <a:endParaRPr lang="en-US" sz="700" dirty="0">
              <a:solidFill>
                <a:srgbClr val="7C848A"/>
              </a:solidFill>
              <a:ea typeface="MS PGothic"/>
            </a:endParaRPr>
          </a:p>
        </p:txBody>
      </p:sp>
      <p:sp>
        <p:nvSpPr>
          <p:cNvPr id="1061" name="Freeform 37"/>
          <p:cNvSpPr>
            <a:spLocks/>
          </p:cNvSpPr>
          <p:nvPr userDrawn="1"/>
        </p:nvSpPr>
        <p:spPr bwMode="gray">
          <a:xfrm>
            <a:off x="0" y="0"/>
            <a:ext cx="9601200" cy="29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48" y="0"/>
              </a:cxn>
              <a:cxn ang="0">
                <a:pos x="6048" y="184"/>
              </a:cxn>
              <a:cxn ang="0">
                <a:pos x="0" y="72"/>
              </a:cxn>
              <a:cxn ang="0">
                <a:pos x="0" y="0"/>
              </a:cxn>
            </a:cxnLst>
            <a:rect l="0" t="0" r="r" b="b"/>
            <a:pathLst>
              <a:path w="6048" h="184">
                <a:moveTo>
                  <a:pt x="0" y="0"/>
                </a:moveTo>
                <a:lnTo>
                  <a:pt x="6048" y="0"/>
                </a:lnTo>
                <a:lnTo>
                  <a:pt x="6048" y="184"/>
                </a:lnTo>
                <a:lnTo>
                  <a:pt x="0" y="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0" tIns="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1062" name="Freeform 38"/>
          <p:cNvSpPr>
            <a:spLocks/>
          </p:cNvSpPr>
          <p:nvPr userDrawn="1"/>
        </p:nvSpPr>
        <p:spPr bwMode="gray">
          <a:xfrm>
            <a:off x="0" y="88900"/>
            <a:ext cx="9601200" cy="342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48" y="112"/>
              </a:cxn>
              <a:cxn ang="0">
                <a:pos x="6048" y="216"/>
              </a:cxn>
              <a:cxn ang="0">
                <a:pos x="0" y="40"/>
              </a:cxn>
              <a:cxn ang="0">
                <a:pos x="0" y="0"/>
              </a:cxn>
            </a:cxnLst>
            <a:rect l="0" t="0" r="r" b="b"/>
            <a:pathLst>
              <a:path w="6048" h="216">
                <a:moveTo>
                  <a:pt x="0" y="0"/>
                </a:moveTo>
                <a:lnTo>
                  <a:pt x="6048" y="112"/>
                </a:lnTo>
                <a:lnTo>
                  <a:pt x="6048" y="216"/>
                </a:lnTo>
                <a:lnTo>
                  <a:pt x="0" y="4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0" tIns="0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34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+mj-lt"/>
          <a:ea typeface="MS PGothic"/>
          <a:cs typeface="MS PGothic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  <a:ea typeface="MS PGothic"/>
          <a:cs typeface="MS PGothic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  <a:ea typeface="MS PGothic"/>
          <a:cs typeface="MS PGothic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  <a:ea typeface="MS PGothic"/>
          <a:cs typeface="MS PGothic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  <a:ea typeface="MS PGothic"/>
          <a:cs typeface="MS PGothic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Arial" charset="0"/>
        </a:defRPr>
      </a:lvl9pPr>
    </p:titleStyle>
    <p:bodyStyle>
      <a:lvl1pPr marL="203200" indent="-203200" algn="l" rtl="0" eaLnBrk="0" fontAlgn="base" hangingPunct="0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2794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/>
          <a:cs typeface="+mn-cs"/>
        </a:defRPr>
      </a:lvl2pPr>
      <a:lvl3pPr marL="685800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chemeClr val="tx1"/>
          </a:solidFill>
          <a:latin typeface="+mn-lt"/>
          <a:ea typeface="MS PGothic"/>
          <a:cs typeface="+mn-cs"/>
        </a:defRPr>
      </a:lvl3pPr>
      <a:lvl4pPr marL="863600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chemeClr val="tx1"/>
          </a:solidFill>
          <a:latin typeface="+mn-lt"/>
          <a:ea typeface="MS PGothic"/>
          <a:cs typeface="+mn-cs"/>
        </a:defRPr>
      </a:lvl4pPr>
      <a:lvl5pPr marL="1041400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MS PGothic"/>
          <a:cs typeface="+mn-cs"/>
        </a:defRPr>
      </a:lvl5pPr>
      <a:lvl6pPr marL="14986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9558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4130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870200" indent="-1778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91F15-53CE-44E0-B987-417824069E56}" type="slidenum">
              <a:rPr lang="en-US" smtClean="0">
                <a:solidFill>
                  <a:srgbClr val="002C77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0AAE91F-1C18-4795-9F98-4F81B24FEC0D}" type="datetime1">
              <a:rPr lang="en-US" smtClean="0"/>
              <a:pPr>
                <a:defRPr/>
              </a:pPr>
              <a:t>9/9/2015</a:t>
            </a:fld>
            <a:endParaRPr lang="en-US" dirty="0"/>
          </a:p>
        </p:txBody>
      </p:sp>
      <p:pic>
        <p:nvPicPr>
          <p:cNvPr id="6" name="Picture 20" descr="GUY_PBC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3013079" y="5038725"/>
            <a:ext cx="38211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gray">
          <a:xfrm>
            <a:off x="1665291" y="2139957"/>
            <a:ext cx="6630982" cy="19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4400" dirty="0">
                <a:solidFill>
                  <a:srgbClr val="002C77"/>
                </a:solidFill>
                <a:ea typeface="MS PGothic"/>
              </a:rPr>
              <a:t>Alex Moczarski</a:t>
            </a:r>
          </a:p>
          <a:p>
            <a:endParaRPr lang="en-US" dirty="0">
              <a:solidFill>
                <a:srgbClr val="000000"/>
              </a:solidFill>
              <a:ea typeface="MS PGothic"/>
            </a:endParaRPr>
          </a:p>
          <a:p>
            <a:r>
              <a:rPr lang="en-US" dirty="0">
                <a:solidFill>
                  <a:srgbClr val="00A8C8"/>
                </a:solidFill>
                <a:ea typeface="MS PGothic"/>
              </a:rPr>
              <a:t>President and Chief Executive Officer,</a:t>
            </a:r>
          </a:p>
          <a:p>
            <a:r>
              <a:rPr lang="en-US" dirty="0">
                <a:solidFill>
                  <a:srgbClr val="00A8C8"/>
                </a:solidFill>
                <a:ea typeface="MS PGothic"/>
              </a:rPr>
              <a:t>Guy Carpenter &amp; Company</a:t>
            </a:r>
          </a:p>
          <a:p>
            <a:endParaRPr lang="en-US" dirty="0">
              <a:solidFill>
                <a:srgbClr val="00A8C8"/>
              </a:solidFill>
              <a:ea typeface="MS PGothic"/>
            </a:endParaRPr>
          </a:p>
          <a:p>
            <a:r>
              <a:rPr lang="en-US" dirty="0">
                <a:solidFill>
                  <a:srgbClr val="00A8C8"/>
                </a:solidFill>
                <a:ea typeface="MS PGothic"/>
              </a:rPr>
              <a:t>Chairman of Marsh &amp; McLennan Companies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9772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52"/>
          <p:cNvSpPr>
            <a:spLocks noGrp="1"/>
          </p:cNvSpPr>
          <p:nvPr>
            <p:ph type="title"/>
          </p:nvPr>
        </p:nvSpPr>
        <p:spPr>
          <a:xfrm>
            <a:off x="383442" y="525780"/>
            <a:ext cx="8147843" cy="379412"/>
          </a:xfrm>
        </p:spPr>
        <p:txBody>
          <a:bodyPr/>
          <a:lstStyle/>
          <a:p>
            <a:pPr eaLnBrk="1" hangingPunct="1"/>
            <a:r>
              <a:rPr lang="en-US" altLang="en-US" sz="2400" kern="1200" dirty="0">
                <a:solidFill>
                  <a:srgbClr val="000099"/>
                </a:solidFill>
              </a:rPr>
              <a:t>Growing Gap Between Economic and Insured Losses</a:t>
            </a:r>
            <a:endParaRPr lang="en-US" altLang="en-US" sz="2000" kern="1200" dirty="0">
              <a:solidFill>
                <a:srgbClr val="000099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548961"/>
              </p:ext>
            </p:extLst>
          </p:nvPr>
        </p:nvGraphicFramePr>
        <p:xfrm>
          <a:off x="310210" y="1158115"/>
          <a:ext cx="8935929" cy="528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75200" y="5906878"/>
            <a:ext cx="5627012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A8C8"/>
                </a:solidFill>
              </a:rPr>
              <a:t>Global economic loss outpaces the deployment and/or recovery of insurance products</a:t>
            </a:r>
            <a:endParaRPr lang="en-US" i="1" dirty="0">
              <a:solidFill>
                <a:srgbClr val="00A8C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9863" y="5622389"/>
            <a:ext cx="823096" cy="23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1990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1304315" y="5622389"/>
            <a:ext cx="823096" cy="23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1992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87921" y="5622389"/>
            <a:ext cx="823096" cy="23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2000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5494477" y="5622389"/>
            <a:ext cx="823096" cy="23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2005</a:t>
            </a:r>
            <a:endParaRPr 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54759" y="5622389"/>
            <a:ext cx="823096" cy="23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2008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746080" y="5622389"/>
            <a:ext cx="823096" cy="23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2012</a:t>
            </a:r>
            <a:endParaRPr lang="en-US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03996" y="5622389"/>
            <a:ext cx="823096" cy="23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2014</a:t>
            </a:r>
            <a:endParaRPr lang="en-U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109597" y="5622389"/>
            <a:ext cx="823096" cy="23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2010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57364" y="2514600"/>
            <a:ext cx="1494394" cy="420624"/>
          </a:xfrm>
          <a:prstGeom prst="rect">
            <a:avLst/>
          </a:prstGeom>
          <a:solidFill>
            <a:srgbClr val="002C77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000" b="1" dirty="0">
                <a:solidFill>
                  <a:schemeClr val="bg1"/>
                </a:solidFill>
              </a:rPr>
              <a:t>Katrina, Rita, Wilma: </a:t>
            </a:r>
          </a:p>
          <a:p>
            <a:pPr lvl="0" algn="r"/>
            <a:r>
              <a:rPr lang="en-US" sz="1000" b="1" dirty="0">
                <a:solidFill>
                  <a:srgbClr val="A6E2EF"/>
                </a:solidFill>
              </a:rPr>
              <a:t>50% Insured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346655" y="2426789"/>
            <a:ext cx="1038347" cy="420624"/>
          </a:xfrm>
          <a:prstGeom prst="rect">
            <a:avLst/>
          </a:prstGeom>
          <a:solidFill>
            <a:srgbClr val="002C77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Ike: </a:t>
            </a:r>
          </a:p>
          <a:p>
            <a:pPr lvl="0" algn="ctr"/>
            <a:r>
              <a:rPr lang="en-US" sz="1000" b="1" dirty="0">
                <a:solidFill>
                  <a:srgbClr val="A6E2EF"/>
                </a:solidFill>
              </a:rPr>
              <a:t>48% Insured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024607" y="1349828"/>
            <a:ext cx="1666060" cy="555172"/>
          </a:xfrm>
          <a:prstGeom prst="rect">
            <a:avLst/>
          </a:prstGeom>
          <a:solidFill>
            <a:srgbClr val="002C77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000" b="1" dirty="0">
                <a:solidFill>
                  <a:schemeClr val="bg1"/>
                </a:solidFill>
              </a:rPr>
              <a:t>Honshu, Japan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earthquake &amp; tsunami: </a:t>
            </a:r>
          </a:p>
          <a:p>
            <a:pPr lvl="0" algn="r"/>
            <a:r>
              <a:rPr lang="en-US" sz="1000" b="1" dirty="0">
                <a:solidFill>
                  <a:srgbClr val="A6E2EF"/>
                </a:solidFill>
              </a:rPr>
              <a:t>19% Insured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1183686" y="4205804"/>
            <a:ext cx="1038347" cy="420624"/>
          </a:xfrm>
          <a:prstGeom prst="rect">
            <a:avLst/>
          </a:prstGeom>
          <a:solidFill>
            <a:srgbClr val="002C77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000" b="1" dirty="0">
                <a:solidFill>
                  <a:schemeClr val="bg1"/>
                </a:solidFill>
              </a:rPr>
              <a:t>Andrew: </a:t>
            </a:r>
          </a:p>
          <a:p>
            <a:pPr lvl="0" algn="ctr"/>
            <a:r>
              <a:rPr lang="en-US" sz="1000" b="1" dirty="0">
                <a:solidFill>
                  <a:srgbClr val="A6E2EF"/>
                </a:solidFill>
              </a:rPr>
              <a:t>60% Insured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061434" y="3439886"/>
            <a:ext cx="1038347" cy="420624"/>
          </a:xfrm>
          <a:prstGeom prst="rect">
            <a:avLst/>
          </a:prstGeom>
          <a:solidFill>
            <a:srgbClr val="002C77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000" b="1" dirty="0">
                <a:solidFill>
                  <a:schemeClr val="bg1"/>
                </a:solidFill>
              </a:rPr>
              <a:t>Sandy: </a:t>
            </a:r>
          </a:p>
          <a:p>
            <a:pPr lvl="0"/>
            <a:r>
              <a:rPr lang="en-US" sz="1000" b="1" dirty="0">
                <a:solidFill>
                  <a:srgbClr val="A6E2EF"/>
                </a:solidFill>
              </a:rPr>
              <a:t>43% Insured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4" y="5884008"/>
            <a:ext cx="164547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9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CANACTASDIVIDER" val="N"/>
  <p:tag name="MMCOA_PROMPTCOLOUR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7.625;514.5;8;227.5"/>
  <p:tag name="MMCOA_POSITION_M" val="37.625;514.5;8;227.5"/>
  <p:tag name="MMCOA_POSITION_S" val="37.625;514.5;8;227.5"/>
  <p:tag name="MMCOA_POSITION_T" val="37.625;514.5;8;227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POSITION_L" val=";;;"/>
  <p:tag name="MMCOA_POSITION_M" val=";;;"/>
  <p:tag name="MMCOA_POSITION_S" val=";;;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SMARTSHAPE" val="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_COVERDESIGN" val="&lt;?xml version=&quot;1.0&quot; encoding=&quot;utf-16&quot;?&gt;&#10;&lt;ImageControl xmlns:xsi=&quot;http://www.w3.org/2001/XMLSchema-instance&quot; xmlns:xsd=&quot;http://www.w3.org/2001/XMLSchema&quot;&gt;&#10;  &lt;TypeOfImage&gt;Image&lt;/TypeOfImage&gt;&#10;  &lt;ImageFile&gt;\\USHBK11FP01\tbarone$\MC for john.JPG&lt;/ImageFile&gt;&#10;  &lt;ThumbNailFile&gt;C:\Documents and Settings\tbarone\Local Settings\Application Data\MMC\Cache\T1000024D1000024.jpg&lt;/ThumbNailFile&gt;&#10;  &lt;Usage&gt;PowerPointTitle&lt;/Usage&gt;&#10;  &lt;PaletteName&gt;Sapphire&lt;/PaletteName&gt;&#10;  &lt;Design&gt;&#10;    &lt;FocalNumber&gt;1&lt;/FocalNumber&gt;&#10;    &lt;Facets&gt;&#10;      &lt;SideOfTick&gt;Right&lt;/SideOfTick&gt;&#10;      &lt;TickPosition&gt;&#10;        &lt;X&gt;21&lt;/X&gt;&#10;        &lt;Y&gt;0&lt;/Y&gt;&#10;      &lt;/TickPosition&gt;&#10;      &lt;EndTickPosition&gt;&#10;        &lt;X&gt;0&lt;/X&gt;&#10;        &lt;Y&gt;0&lt;/Y&gt;&#10;      &lt;/EndTickPosition&gt;&#10;      &lt;FacetNumber&gt;5&lt;/FacetNumber&gt;&#10;      &lt;Brightness&gt;10&lt;/Brightness&gt;&#10;      &lt;Colour /&gt;&#10;      &lt;ColourNumber&gt;-1&lt;/ColourNumber&gt;&#10;    &lt;/Facets&gt;&#10;    &lt;Facets&gt;&#10;      &lt;SideOfTick&gt;Right&lt;/SideOfTick&gt;&#10;      &lt;TickPosition&gt;&#10;        &lt;X&gt;21&lt;/X&gt;&#10;        &lt;Y&gt;6&lt;/Y&gt;&#10;      &lt;/TickPosition&gt;&#10;      &lt;EndTickPosition&gt;&#10;        &lt;X&gt;0&lt;/X&gt;&#10;        &lt;Y&gt;0&lt;/Y&gt;&#10;      &lt;/EndTickPosition&gt;&#10;      &lt;FacetNumber&gt;4&lt;/FacetNumber&gt;&#10;      &lt;Brightness&gt;50&lt;/Brightness&gt;&#10;      &lt;Colour&gt;#A6E2EF&lt;/Colour&gt;&#10;      &lt;ColourNumber&gt;3&lt;/ColourNumber&gt;&#10;    &lt;/Facets&gt;&#10;    &lt;Facets&gt;&#10;      &lt;SideOfTick&gt;Bottom&lt;/SideOfTick&gt;&#10;      &lt;TickPosition&gt;&#10;        &lt;X&gt;15&lt;/X&gt;&#10;        &lt;Y&gt;10&lt;/Y&gt;&#10;      &lt;/TickPosition&gt;&#10;      &lt;EndTickPosition&gt;&#10;        &lt;X&gt;0&lt;/X&gt;&#10;        &lt;Y&gt;0&lt;/Y&gt;&#10;      &lt;/EndTickPosition&gt;&#10;      &lt;FacetNumber&gt;3&lt;/FacetNumber&gt;&#10;      &lt;Brightness&gt;70&lt;/Brightness&gt;&#10;      &lt;Colour /&gt;&#10;      &lt;ColourNumber&gt;-1&lt;/ColourNumber&gt;&#10;    &lt;/Facets&gt;&#10;    &lt;Facets&gt;&#10;      &lt;SideOfTick&gt;Bottom&lt;/SideOfTick&gt;&#10;      &lt;TickPosition&gt;&#10;        &lt;X&gt;9&lt;/X&gt;&#10;        &lt;Y&gt;10&lt;/Y&gt;&#10;      &lt;/TickPosition&gt;&#10;      &lt;EndTickPosition&gt;&#10;        &lt;X&gt;0&lt;/X&gt;&#10;        &lt;Y&gt;0&lt;/Y&gt;&#10;      &lt;/EndTickPosition&gt;&#10;      &lt;FacetNumber&gt;2&lt;/FacetNumber&gt;&#10;      &lt;Brightness&gt;41&lt;/Brightness&gt;&#10;      &lt;Colour&gt;#006D9E&lt;/Colour&gt;&#10;      &lt;ColourNumber&gt;1&lt;/ColourNumber&gt;&#10;    &lt;/Facets&gt;&#10;    &lt;Facets&gt;&#10;      &lt;SideOfTick&gt;LeftBottom&lt;/SideOfTick&gt;&#10;      &lt;TickPosition&gt;&#10;        &lt;X&gt;0&lt;/X&gt;&#10;        &lt;Y&gt;10&lt;/Y&gt;&#10;      &lt;/TickPosition&gt;&#10;      &lt;EndTickPosition&gt;&#10;        &lt;X&gt;0&lt;/X&gt;&#10;        &lt;Y&gt;0&lt;/Y&gt;&#10;      &lt;/EndTickPosition&gt;&#10;      &lt;FacetNumber&gt;1&lt;/FacetNumber&gt;&#10;      &lt;Brightness&gt;29&lt;/Brightness&gt;&#10;      &lt;Colour&gt;#002C77&lt;/Colour&gt;&#10;      &lt;ColourNumber&gt;0&lt;/ColourNumber&gt;&#10;    &lt;/Facets&gt;&#10;    &lt;Facets&gt;&#10;      &lt;SideOfTick&gt;Left&lt;/SideOfTick&gt;&#10;      &lt;TickPosition&gt;&#10;        &lt;X&gt;0&lt;/X&gt;&#10;        &lt;Y&gt;1&lt;/Y&gt;&#10;      &lt;/TickPosition&gt;&#10;      &lt;EndTickPosition&gt;&#10;        &lt;X&gt;0&lt;/X&gt;&#10;        &lt;Y&gt;0&lt;/Y&gt;&#10;      &lt;/EndTickPosition&gt;&#10;      &lt;FacetNumber&gt;0&lt;/FacetNumber&gt;&#10;      &lt;Brightness&gt;0&lt;/Brightness&gt;&#10;      &lt;Colour&gt;#00A8C8&lt;/Colour&gt;&#10;      &lt;ColourNumber&gt;2&lt;/ColourNumber&gt;&#10;    &lt;/Facets&gt;&#10;    &lt;SectionColour&gt;#002C77&lt;/SectionColour&gt;&#10;    &lt;SectionColourNumber&gt;0&lt;/SectionColourNumber&gt;&#10;    &lt;SectionBrightness&gt;0&lt;/SectionBrightness&gt;&#10;  &lt;/Design&gt;&#10;&lt;/ImageControl&gt;"/>
  <p:tag name="MMC_PRESENTATIONTYP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BFBFBF"/>
      </a:dk2>
      <a:lt2>
        <a:srgbClr val="7C848A"/>
      </a:lt2>
      <a:accent1>
        <a:srgbClr val="002C77"/>
      </a:accent1>
      <a:accent2>
        <a:srgbClr val="00A8C8"/>
      </a:accent2>
      <a:accent3>
        <a:srgbClr val="FFFFFF"/>
      </a:accent3>
      <a:accent4>
        <a:srgbClr val="000000"/>
      </a:accent4>
      <a:accent5>
        <a:srgbClr val="AAACBD"/>
      </a:accent5>
      <a:accent6>
        <a:srgbClr val="0098B5"/>
      </a:accent6>
      <a:hlink>
        <a:srgbClr val="006D9E"/>
      </a:hlink>
      <a:folHlink>
        <a:srgbClr val="A6E2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2C77"/>
        </a:accent1>
        <a:accent2>
          <a:srgbClr val="00A8C8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0098B5"/>
        </a:accent6>
        <a:hlink>
          <a:srgbClr val="006D9E"/>
        </a:hlink>
        <a:folHlink>
          <a:srgbClr val="A6E2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43276D"/>
        </a:accent1>
        <a:accent2>
          <a:srgbClr val="6F83C1"/>
        </a:accent2>
        <a:accent3>
          <a:srgbClr val="FFFFFF"/>
        </a:accent3>
        <a:accent4>
          <a:srgbClr val="000000"/>
        </a:accent4>
        <a:accent5>
          <a:srgbClr val="B0ACBA"/>
        </a:accent5>
        <a:accent6>
          <a:srgbClr val="6476AF"/>
        </a:accent6>
        <a:hlink>
          <a:srgbClr val="595997"/>
        </a:hlink>
        <a:folHlink>
          <a:srgbClr val="C4CA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60054"/>
        </a:accent1>
        <a:accent2>
          <a:srgbClr val="CE3D95"/>
        </a:accent2>
        <a:accent3>
          <a:srgbClr val="FFFFFF"/>
        </a:accent3>
        <a:accent4>
          <a:srgbClr val="000000"/>
        </a:accent4>
        <a:accent5>
          <a:srgbClr val="B4AAB3"/>
        </a:accent5>
        <a:accent6>
          <a:srgbClr val="BA3687"/>
        </a:accent6>
        <a:hlink>
          <a:srgbClr val="932077"/>
        </a:hlink>
        <a:folHlink>
          <a:srgbClr val="E7B8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690031"/>
        </a:accent1>
        <a:accent2>
          <a:srgbClr val="ED2C67"/>
        </a:accent2>
        <a:accent3>
          <a:srgbClr val="FFFFFF"/>
        </a:accent3>
        <a:accent4>
          <a:srgbClr val="000000"/>
        </a:accent4>
        <a:accent5>
          <a:srgbClr val="B9AAAD"/>
        </a:accent5>
        <a:accent6>
          <a:srgbClr val="D7275D"/>
        </a:accent6>
        <a:hlink>
          <a:srgbClr val="A9194F"/>
        </a:hlink>
        <a:folHlink>
          <a:srgbClr val="F7B6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10009"/>
        </a:accent1>
        <a:accent2>
          <a:srgbClr val="EF4E45"/>
        </a:accent2>
        <a:accent3>
          <a:srgbClr val="FFFFFF"/>
        </a:accent3>
        <a:accent4>
          <a:srgbClr val="000000"/>
        </a:accent4>
        <a:accent5>
          <a:srgbClr val="C1AAAA"/>
        </a:accent5>
        <a:accent6>
          <a:srgbClr val="D9463E"/>
        </a:accent6>
        <a:hlink>
          <a:srgbClr val="BA2C2B"/>
        </a:hlink>
        <a:folHlink>
          <a:srgbClr val="F9BE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C3709"/>
        </a:accent1>
        <a:accent2>
          <a:srgbClr val="F48132"/>
        </a:accent2>
        <a:accent3>
          <a:srgbClr val="FFFFFF"/>
        </a:accent3>
        <a:accent4>
          <a:srgbClr val="000000"/>
        </a:accent4>
        <a:accent5>
          <a:srgbClr val="C5AEAA"/>
        </a:accent5>
        <a:accent6>
          <a:srgbClr val="DD742C"/>
        </a:accent6>
        <a:hlink>
          <a:srgbClr val="C45F24"/>
        </a:hlink>
        <a:folHlink>
          <a:srgbClr val="FCCFA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8E5501"/>
        </a:accent1>
        <a:accent2>
          <a:srgbClr val="FBAE17"/>
        </a:accent2>
        <a:accent3>
          <a:srgbClr val="FFFFFF"/>
        </a:accent3>
        <a:accent4>
          <a:srgbClr val="000000"/>
        </a:accent4>
        <a:accent5>
          <a:srgbClr val="C6B4AA"/>
        </a:accent5>
        <a:accent6>
          <a:srgbClr val="E39D14"/>
        </a:accent6>
        <a:hlink>
          <a:srgbClr val="C98314"/>
        </a:hlink>
        <a:folHlink>
          <a:srgbClr val="FFDD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505F21"/>
        </a:accent1>
        <a:accent2>
          <a:srgbClr val="B2B935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A1A72F"/>
        </a:accent6>
        <a:hlink>
          <a:srgbClr val="828D30"/>
        </a:hlink>
        <a:folHlink>
          <a:srgbClr val="D9D9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582D"/>
        </a:accent1>
        <a:accent2>
          <a:srgbClr val="72BE44"/>
        </a:accent2>
        <a:accent3>
          <a:srgbClr val="FFFFFF"/>
        </a:accent3>
        <a:accent4>
          <a:srgbClr val="000000"/>
        </a:accent4>
        <a:accent5>
          <a:srgbClr val="AAB4AD"/>
        </a:accent5>
        <a:accent6>
          <a:srgbClr val="67AC3D"/>
        </a:accent6>
        <a:hlink>
          <a:srgbClr val="118B3F"/>
        </a:hlink>
        <a:folHlink>
          <a:srgbClr val="BDDD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4C4F"/>
        </a:accent1>
        <a:accent2>
          <a:srgbClr val="0FB694"/>
        </a:accent2>
        <a:accent3>
          <a:srgbClr val="FFFFFF"/>
        </a:accent3>
        <a:accent4>
          <a:srgbClr val="000000"/>
        </a:accent4>
        <a:accent5>
          <a:srgbClr val="AAB2B2"/>
        </a:accent5>
        <a:accent6>
          <a:srgbClr val="0CA586"/>
        </a:accent6>
        <a:hlink>
          <a:srgbClr val="008075"/>
        </a:hlink>
        <a:folHlink>
          <a:srgbClr val="A7D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BFBFBF"/>
        </a:dk2>
        <a:lt2>
          <a:srgbClr val="7C848A"/>
        </a:lt2>
        <a:accent1>
          <a:srgbClr val="00000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737373"/>
        </a:accent6>
        <a:hlink>
          <a:srgbClr val="404040"/>
        </a:hlink>
        <a:folHlink>
          <a:srgbClr val="BFBF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GC_Classic template Sept 2011</Template>
  <TotalTime>1725</TotalTime>
  <Words>75</Words>
  <Application>Microsoft Office PowerPoint</Application>
  <PresentationFormat>Custom</PresentationFormat>
  <Paragraphs>29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1_Default Design</vt:lpstr>
      <vt:lpstr>PowerPoint Presentation</vt:lpstr>
      <vt:lpstr>Growing Gap Between Economic and Insured Losses</vt:lpstr>
    </vt:vector>
  </TitlesOfParts>
  <Company>MMC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PLACEHOLDER SUB-TITLE PLACEHOLDER</dc:title>
  <dc:creator>Marsh, Inc.</dc:creator>
  <cp:lastModifiedBy>MMC User</cp:lastModifiedBy>
  <cp:revision>108</cp:revision>
  <cp:lastPrinted>2015-09-09T07:45:46Z</cp:lastPrinted>
  <dcterms:created xsi:type="dcterms:W3CDTF">2011-10-14T11:36:50Z</dcterms:created>
  <dcterms:modified xsi:type="dcterms:W3CDTF">2015-09-09T20:01:13Z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mplateVersion">
    <vt:lpwstr>5.0</vt:lpwstr>
  </property>
  <property fmtid="{D5CDD505-2E9C-101B-9397-08002B2CF9AE}" pid="4" name="MMCOA_FontSize">
    <vt:lpwstr>Medium</vt:lpwstr>
  </property>
  <property fmtid="{D5CDD505-2E9C-101B-9397-08002B2CF9AE}" pid="5" name="MMCOA_PresentationType">
    <vt:lpwstr>Classic</vt:lpwstr>
  </property>
  <property fmtid="{D5CDD505-2E9C-101B-9397-08002B2CF9AE}" pid="6" name="MMCOA_SlideStyle">
    <vt:lpwstr>SmallWedge</vt:lpwstr>
  </property>
  <property fmtid="{D5CDD505-2E9C-101B-9397-08002B2CF9AE}" pid="7" name="MMCOA_PaletteName">
    <vt:lpwstr>Sapphire</vt:lpwstr>
  </property>
  <property fmtid="{D5CDD505-2E9C-101B-9397-08002B2CF9AE}" pid="8" name="MMCOA_PaletteNumber">
    <vt:lpwstr>0</vt:lpwstr>
  </property>
  <property fmtid="{D5CDD505-2E9C-101B-9397-08002B2CF9AE}" pid="9" name="MMCOA_Source">
    <vt:lpwstr>1</vt:lpwstr>
  </property>
</Properties>
</file>