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tags/tag41.xml" ContentType="application/vnd.openxmlformats-officedocument.presentationml.tag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11" r:id="rId2"/>
  </p:sldMasterIdLst>
  <p:notesMasterIdLst>
    <p:notesMasterId r:id="rId7"/>
  </p:notesMasterIdLst>
  <p:handoutMasterIdLst>
    <p:handoutMasterId r:id="rId8"/>
  </p:handoutMasterIdLst>
  <p:sldIdLst>
    <p:sldId id="281" r:id="rId3"/>
    <p:sldId id="289" r:id="rId4"/>
    <p:sldId id="286" r:id="rId5"/>
    <p:sldId id="287" r:id="rId6"/>
  </p:sldIdLst>
  <p:sldSz cx="9602788" cy="6858000"/>
  <p:notesSz cx="7023100" cy="9309100"/>
  <p:defaultTextStyle>
    <a:defPPr>
      <a:defRPr lang="en-US"/>
    </a:defPPr>
    <a:lvl1pPr algn="ctr" rtl="0" fontAlgn="base">
      <a:lnSpc>
        <a:spcPct val="86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ctr" rtl="0" fontAlgn="base">
      <a:lnSpc>
        <a:spcPct val="86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ctr" rtl="0" fontAlgn="base">
      <a:lnSpc>
        <a:spcPct val="86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ctr" rtl="0" fontAlgn="base">
      <a:lnSpc>
        <a:spcPct val="86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ctr" rtl="0" fontAlgn="base">
      <a:lnSpc>
        <a:spcPct val="86000"/>
      </a:lnSpc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37"/>
    <a:srgbClr val="F4EE00"/>
    <a:srgbClr val="548123"/>
    <a:srgbClr val="A7D971"/>
    <a:srgbClr val="0000D2"/>
    <a:srgbClr val="2573FF"/>
    <a:srgbClr val="79A9FF"/>
    <a:srgbClr val="2F2FFF"/>
    <a:srgbClr val="0000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96" autoAdjust="0"/>
    <p:restoredTop sz="94530" autoAdjust="0"/>
  </p:normalViewPr>
  <p:slideViewPr>
    <p:cSldViewPr snapToGrid="0">
      <p:cViewPr>
        <p:scale>
          <a:sx n="100" d="100"/>
          <a:sy n="100" d="100"/>
        </p:scale>
        <p:origin x="-402" y="564"/>
      </p:cViewPr>
      <p:guideLst>
        <p:guide orient="horz" pos="3950"/>
        <p:guide orient="horz" pos="808"/>
        <p:guide pos="290"/>
        <p:guide pos="5756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1932" y="-108"/>
      </p:cViewPr>
      <p:guideLst>
        <p:guide orient="horz" pos="2931"/>
        <p:guide pos="221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6698949703952394E-2"/>
          <c:y val="3.8788090189558283E-2"/>
          <c:w val="0.88787961507401481"/>
          <c:h val="0.69173231205648789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Sheet1!$B$5</c:f>
              <c:strCache>
                <c:ptCount val="1"/>
                <c:pt idx="0">
                  <c:v>Collateralized Reinsurance</c:v>
                </c:pt>
              </c:strCache>
            </c:strRef>
          </c:tx>
          <c:spPr>
            <a:solidFill>
              <a:srgbClr val="002C77"/>
            </a:solidFill>
          </c:spPr>
          <c:invertIfNegative val="0"/>
          <c:cat>
            <c:numRef>
              <c:f>Sheet1!$F$3:$L$3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Sheet1!$F$5:$L$5</c:f>
              <c:numCache>
                <c:formatCode>0.0</c:formatCode>
                <c:ptCount val="7"/>
                <c:pt idx="0">
                  <c:v>0.97777777777788899</c:v>
                </c:pt>
                <c:pt idx="1">
                  <c:v>1.7777777777779802</c:v>
                </c:pt>
                <c:pt idx="2">
                  <c:v>5.5111111111117372</c:v>
                </c:pt>
                <c:pt idx="3">
                  <c:v>8.8888888888899</c:v>
                </c:pt>
                <c:pt idx="4">
                  <c:v>15.111111111112828</c:v>
                </c:pt>
                <c:pt idx="5">
                  <c:v>22.2</c:v>
                </c:pt>
                <c:pt idx="6">
                  <c:v>30</c:v>
                </c:pt>
              </c:numCache>
            </c:numRef>
          </c:val>
        </c:ser>
        <c:ser>
          <c:idx val="2"/>
          <c:order val="1"/>
          <c:tx>
            <c:strRef>
              <c:f>Sheet1!$B$6</c:f>
              <c:strCache>
                <c:ptCount val="1"/>
                <c:pt idx="0">
                  <c:v>Collateralized ILW</c:v>
                </c:pt>
              </c:strCache>
            </c:strRef>
          </c:tx>
          <c:spPr>
            <a:solidFill>
              <a:srgbClr val="006D9E"/>
            </a:solidFill>
          </c:spPr>
          <c:invertIfNegative val="0"/>
          <c:cat>
            <c:numRef>
              <c:f>Sheet1!$F$3:$L$3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Sheet1!$F$6:$L$6</c:f>
              <c:numCache>
                <c:formatCode>0.0</c:formatCode>
                <c:ptCount val="7"/>
                <c:pt idx="0">
                  <c:v>1.8000000000002045</c:v>
                </c:pt>
                <c:pt idx="1">
                  <c:v>2.800000000000316</c:v>
                </c:pt>
                <c:pt idx="2">
                  <c:v>1.5000000000001688</c:v>
                </c:pt>
                <c:pt idx="3">
                  <c:v>1.5000000000001705</c:v>
                </c:pt>
                <c:pt idx="4">
                  <c:v>2.9000000000003281</c:v>
                </c:pt>
                <c:pt idx="5">
                  <c:v>4</c:v>
                </c:pt>
                <c:pt idx="6">
                  <c:v>8</c:v>
                </c:pt>
              </c:numCache>
            </c:numRef>
          </c:val>
        </c:ser>
        <c:ser>
          <c:idx val="1"/>
          <c:order val="2"/>
          <c:tx>
            <c:strRef>
              <c:f>Sheet1!$B$7</c:f>
              <c:strCache>
                <c:ptCount val="1"/>
                <c:pt idx="0">
                  <c:v>Sidecar</c:v>
                </c:pt>
              </c:strCache>
            </c:strRef>
          </c:tx>
          <c:spPr>
            <a:solidFill>
              <a:srgbClr val="00A8C8"/>
            </a:solidFill>
          </c:spPr>
          <c:invertIfNegative val="0"/>
          <c:cat>
            <c:numRef>
              <c:f>Sheet1!$F$3:$L$3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Sheet1!$F$7:$L$7</c:f>
              <c:numCache>
                <c:formatCode>0.0</c:formatCode>
                <c:ptCount val="7"/>
                <c:pt idx="0">
                  <c:v>1.7777777777779797</c:v>
                </c:pt>
                <c:pt idx="1">
                  <c:v>2.8444444444447683</c:v>
                </c:pt>
                <c:pt idx="2">
                  <c:v>2.4888888888891718</c:v>
                </c:pt>
                <c:pt idx="3">
                  <c:v>2.0444444444446765</c:v>
                </c:pt>
                <c:pt idx="4">
                  <c:v>2.7555555555558695</c:v>
                </c:pt>
                <c:pt idx="5">
                  <c:v>2.8</c:v>
                </c:pt>
                <c:pt idx="6">
                  <c:v>2.5</c:v>
                </c:pt>
              </c:numCache>
            </c:numRef>
          </c:val>
        </c:ser>
        <c:ser>
          <c:idx val="0"/>
          <c:order val="3"/>
          <c:tx>
            <c:strRef>
              <c:f>Sheet1!$B$8</c:f>
              <c:strCache>
                <c:ptCount val="1"/>
                <c:pt idx="0">
                  <c:v>Bonds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cat>
            <c:numRef>
              <c:f>Sheet1!$F$3:$L$3</c:f>
              <c:numCache>
                <c:formatCode>General</c:formatCode>
                <c:ptCount val="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</c:numCache>
            </c:numRef>
          </c:cat>
          <c:val>
            <c:numRef>
              <c:f>Sheet1!$F$8:$L$8</c:f>
              <c:numCache>
                <c:formatCode>0.0</c:formatCode>
                <c:ptCount val="7"/>
                <c:pt idx="0">
                  <c:v>14.310000000001628</c:v>
                </c:pt>
                <c:pt idx="1">
                  <c:v>14.40000000000164</c:v>
                </c:pt>
                <c:pt idx="2">
                  <c:v>13.500000000001537</c:v>
                </c:pt>
                <c:pt idx="3">
                  <c:v>13.680000000001556</c:v>
                </c:pt>
                <c:pt idx="4">
                  <c:v>16.200000000001843</c:v>
                </c:pt>
                <c:pt idx="5">
                  <c:v>21</c:v>
                </c:pt>
                <c:pt idx="6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136768"/>
        <c:axId val="47138304"/>
      </c:barChart>
      <c:lineChart>
        <c:grouping val="standard"/>
        <c:varyColors val="0"/>
        <c:ser>
          <c:idx val="4"/>
          <c:order val="4"/>
          <c:spPr>
            <a:ln>
              <a:noFill/>
            </a:ln>
          </c:spPr>
          <c:marker>
            <c:symbol val="none"/>
          </c:marker>
          <c:val>
            <c:numRef>
              <c:f>Sheet1!$F$9:$L$9</c:f>
              <c:numCache>
                <c:formatCode>0.0</c:formatCode>
                <c:ptCount val="7"/>
                <c:pt idx="0">
                  <c:v>18.865555555557702</c:v>
                </c:pt>
                <c:pt idx="1">
                  <c:v>21.822222222224703</c:v>
                </c:pt>
                <c:pt idx="2">
                  <c:v>23.000000000002615</c:v>
                </c:pt>
                <c:pt idx="3">
                  <c:v>26.113333333336303</c:v>
                </c:pt>
                <c:pt idx="4">
                  <c:v>36.966666666670868</c:v>
                </c:pt>
                <c:pt idx="5">
                  <c:v>50</c:v>
                </c:pt>
                <c:pt idx="6">
                  <c:v>63.5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136768"/>
        <c:axId val="47138304"/>
      </c:lineChart>
      <c:catAx>
        <c:axId val="4713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7138304"/>
        <c:crosses val="autoZero"/>
        <c:auto val="1"/>
        <c:lblAlgn val="ctr"/>
        <c:lblOffset val="100"/>
        <c:noMultiLvlLbl val="0"/>
      </c:catAx>
      <c:valAx>
        <c:axId val="4713830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 dirty="0"/>
                  <a:t>Third party capital, US$bn</a:t>
                </a:r>
              </a:p>
            </c:rich>
          </c:tx>
          <c:layout>
            <c:manualLayout>
              <c:xMode val="edge"/>
              <c:yMode val="edge"/>
              <c:x val="1.6666734643222134E-2"/>
              <c:y val="5.4030334225093388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47136768"/>
        <c:crosses val="autoZero"/>
        <c:crossBetween val="between"/>
      </c:valAx>
      <c:spPr>
        <a:noFill/>
        <a:ln>
          <a:noFill/>
        </a:ln>
      </c:spPr>
    </c:plotArea>
    <c:legend>
      <c:legendPos val="b"/>
      <c:legendEntry>
        <c:idx val="4"/>
        <c:delete val="1"/>
      </c:legendEntry>
      <c:layout>
        <c:manualLayout>
          <c:xMode val="edge"/>
          <c:yMode val="edge"/>
          <c:x val="4.7862334894952382E-2"/>
          <c:y val="0.91586322358018346"/>
          <c:w val="0.93662968701805982"/>
          <c:h val="6.3174999477331018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872492622360745"/>
          <c:y val="4.6220772158781946E-2"/>
          <c:w val="0.86320930738583079"/>
          <c:h val="0.7494574207635978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Issuance_Year!$D$8</c:f>
              <c:strCache>
                <c:ptCount val="1"/>
                <c:pt idx="0">
                  <c:v>Risk Capital 
Issued</c:v>
                </c:pt>
              </c:strCache>
            </c:strRef>
          </c:tx>
          <c:spPr>
            <a:solidFill>
              <a:srgbClr val="00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1.4798289315671575E-3"/>
                  <c:y val="-1.97189824956091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4815827450175576E-3"/>
                  <c:y val="1.3193613956150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7877664349691754E-3"/>
                  <c:y val="8.99512560929883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019463839382566E-3"/>
                  <c:y val="4.4145797564787274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2493035141639838E-3"/>
                  <c:y val="1.23596392556194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5346518794895241E-3"/>
                  <c:y val="-9.891066248297910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5314919420684218E-3"/>
                  <c:y val="2.39299034989047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3.3961579140506398E-3"/>
                  <c:y val="5.01075523454305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6.5344786858535699E-4"/>
                  <c:y val="1.18250350285161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4.4991279114436195E-4"/>
                  <c:y val="-1.61565330649458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467848619907163E-3"/>
                  <c:y val="-8.23278669113729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1.9583902940723762E-3"/>
                  <c:y val="1.25313283208020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"/>
                  <c:y val="7.75047855860122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3.4540954401426492E-3"/>
                  <c:y val="8.21355413206450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6.6152155687796204E-3"/>
                  <c:y val="-1.00507173445424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>
                <c:manualLayout>
                  <c:x val="6.6152155687796204E-3"/>
                  <c:y val="9.02425428216853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Issuance_Year!$C$10:$C$27</c:f>
              <c:strCach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2015YTD</c:v>
                </c:pt>
              </c:strCache>
            </c:strRef>
          </c:cat>
          <c:val>
            <c:numRef>
              <c:f>Issuance_Year!$D$10:$D$27</c:f>
              <c:numCache>
                <c:formatCode>_(* #,##0.0_);_(* \(#,##0.0\);_(* "-"??_);_(@_)</c:formatCode>
                <c:ptCount val="18"/>
                <c:pt idx="0">
                  <c:v>874.18399999999997</c:v>
                </c:pt>
                <c:pt idx="1">
                  <c:v>1052.5050000000001</c:v>
                </c:pt>
                <c:pt idx="2">
                  <c:v>1142</c:v>
                </c:pt>
                <c:pt idx="3">
                  <c:v>966.85599999999999</c:v>
                </c:pt>
                <c:pt idx="4">
                  <c:v>989.5</c:v>
                </c:pt>
                <c:pt idx="5">
                  <c:v>1988.1599999999999</c:v>
                </c:pt>
                <c:pt idx="6">
                  <c:v>1142.8</c:v>
                </c:pt>
                <c:pt idx="7">
                  <c:v>1499</c:v>
                </c:pt>
                <c:pt idx="8">
                  <c:v>4614.6499999999996</c:v>
                </c:pt>
                <c:pt idx="9">
                  <c:v>7187.0239999999985</c:v>
                </c:pt>
                <c:pt idx="10">
                  <c:v>3009.88</c:v>
                </c:pt>
                <c:pt idx="11">
                  <c:v>3395.9599999999996</c:v>
                </c:pt>
                <c:pt idx="12">
                  <c:v>4599.92</c:v>
                </c:pt>
                <c:pt idx="13">
                  <c:v>4107.1450000000004</c:v>
                </c:pt>
                <c:pt idx="14">
                  <c:v>5855.329999999999</c:v>
                </c:pt>
                <c:pt idx="15">
                  <c:v>7083</c:v>
                </c:pt>
                <c:pt idx="16">
                  <c:v>8026.6988207547165</c:v>
                </c:pt>
                <c:pt idx="17">
                  <c:v>3842.1750000000002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181824"/>
        <c:axId val="47183360"/>
      </c:barChart>
      <c:lineChart>
        <c:grouping val="standard"/>
        <c:varyColors val="0"/>
        <c:ser>
          <c:idx val="2"/>
          <c:order val="1"/>
          <c:tx>
            <c:strRef>
              <c:f>Issuance_Year!$E$8</c:f>
              <c:strCache>
                <c:ptCount val="1"/>
                <c:pt idx="0">
                  <c:v>Risk Capital Outstanding at
Year End</c:v>
                </c:pt>
              </c:strCache>
            </c:strRef>
          </c:tx>
          <c:spPr>
            <a:ln>
              <a:solidFill>
                <a:schemeClr val="bg1">
                  <a:lumMod val="50000"/>
                </a:schemeClr>
              </a:solidFill>
            </a:ln>
          </c:spPr>
          <c:marker>
            <c:spPr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c:spPr>
          </c:marker>
          <c:dPt>
            <c:idx val="0"/>
            <c:marker>
              <c:symbol val="none"/>
            </c:marker>
            <c:bubble3D val="0"/>
          </c:dPt>
          <c:dPt>
            <c:idx val="1"/>
            <c:marker>
              <c:symbol val="none"/>
            </c:marker>
            <c:bubble3D val="0"/>
          </c:dPt>
          <c:dPt>
            <c:idx val="2"/>
            <c:marker>
              <c:symbol val="none"/>
            </c:marker>
            <c:bubble3D val="0"/>
          </c:dPt>
          <c:dPt>
            <c:idx val="3"/>
            <c:marker>
              <c:symbol val="none"/>
            </c:marker>
            <c:bubble3D val="0"/>
          </c:dPt>
          <c:dPt>
            <c:idx val="4"/>
            <c:marker>
              <c:symbol val="none"/>
            </c:marker>
            <c:bubble3D val="0"/>
          </c:dPt>
          <c:dPt>
            <c:idx val="5"/>
            <c:marker>
              <c:symbol val="none"/>
            </c:marker>
            <c:bubble3D val="0"/>
          </c:dPt>
          <c:dPt>
            <c:idx val="6"/>
            <c:marker>
              <c:symbol val="none"/>
            </c:marker>
            <c:bubble3D val="0"/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layout>
                <c:manualLayout>
                  <c:x val="-8.6040252895907832E-2"/>
                  <c:y val="-2.09004795453199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4.1827104567761418E-2"/>
                  <c:y val="-3.5087719298245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4.5329718836108111E-2"/>
                  <c:y val="4.35018648984666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5.0122137903769959E-2"/>
                  <c:y val="-3.56649497760148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3.6051042883512721E-3"/>
                  <c:y val="6.397687131213861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4.3036296567119372E-3"/>
                  <c:y val="7.775935902748998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8.4125131282702867E-2"/>
                  <c:y val="-2.46851782874264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8.2042072034313948E-2"/>
                  <c:y val="-2.38943816233497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>
                <c:manualLayout>
                  <c:x val="-6.9184330441139953E-3"/>
                  <c:y val="3.00708464073569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en-US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Issuance_Year!$C$10:$C$27</c:f>
              <c:strCach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2015YTD</c:v>
                </c:pt>
              </c:strCache>
            </c:strRef>
          </c:cat>
          <c:val>
            <c:numRef>
              <c:f>Issuance_Year!$E$10:$E$27</c:f>
              <c:numCache>
                <c:formatCode>_(* #,##0.0_);_(* \(#,##0.0\);_(* "-"??_);_(@_)</c:formatCode>
                <c:ptCount val="18"/>
                <c:pt idx="0">
                  <c:v>1330.3565375000001</c:v>
                </c:pt>
                <c:pt idx="1">
                  <c:v>1685.2465375000002</c:v>
                </c:pt>
                <c:pt idx="2">
                  <c:v>2306.3050000000003</c:v>
                </c:pt>
                <c:pt idx="3">
                  <c:v>2801.0910000000003</c:v>
                </c:pt>
                <c:pt idx="4">
                  <c:v>2845.8559999999998</c:v>
                </c:pt>
                <c:pt idx="5">
                  <c:v>4239.0159999999996</c:v>
                </c:pt>
                <c:pt idx="6">
                  <c:v>4288.9599999999991</c:v>
                </c:pt>
                <c:pt idx="7">
                  <c:v>5084.96</c:v>
                </c:pt>
                <c:pt idx="8">
                  <c:v>7677</c:v>
                </c:pt>
                <c:pt idx="9">
                  <c:v>13416.374000000002</c:v>
                </c:pt>
                <c:pt idx="10">
                  <c:v>12538.604000000001</c:v>
                </c:pt>
                <c:pt idx="11">
                  <c:v>12508.213999999998</c:v>
                </c:pt>
                <c:pt idx="12">
                  <c:v>12195.734</c:v>
                </c:pt>
                <c:pt idx="13">
                  <c:v>12342.755000000001</c:v>
                </c:pt>
                <c:pt idx="14">
                  <c:v>14839.345000000001</c:v>
                </c:pt>
                <c:pt idx="15">
                  <c:v>18576.915000000001</c:v>
                </c:pt>
                <c:pt idx="16">
                  <c:v>22867.848820754716</c:v>
                </c:pt>
                <c:pt idx="17">
                  <c:v>21559.623820754718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181824"/>
        <c:axId val="47183360"/>
      </c:lineChart>
      <c:catAx>
        <c:axId val="4718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718336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47183360"/>
        <c:scaling>
          <c:orientation val="minMax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000" dirty="0"/>
                  <a:t>Risk Capital Amount (U.S.$, Millions)</a:t>
                </a:r>
              </a:p>
            </c:rich>
          </c:tx>
          <c:layout>
            <c:manualLayout>
              <c:xMode val="edge"/>
              <c:yMode val="edge"/>
              <c:x val="6.211722232863523E-3"/>
              <c:y val="0.13085301837270338"/>
            </c:manualLayout>
          </c:layout>
          <c:overlay val="0"/>
          <c:spPr>
            <a:noFill/>
            <a:ln w="25400">
              <a:noFill/>
            </a:ln>
          </c:spPr>
        </c:title>
        <c:numFmt formatCode="&quot;$&quot;#,##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7181824"/>
        <c:crosses val="autoZero"/>
        <c:crossBetween val="between"/>
        <c:majorUnit val="1000"/>
      </c:valAx>
      <c:spPr>
        <a:noFill/>
        <a:ln w="25400">
          <a:noFill/>
        </a:ln>
      </c:spPr>
    </c:plotArea>
    <c:legend>
      <c:legendPos val="l"/>
      <c:layout>
        <c:manualLayout>
          <c:xMode val="edge"/>
          <c:yMode val="edge"/>
          <c:x val="0.14718854640534657"/>
          <c:y val="4.6550564520607046E-2"/>
          <c:w val="0.18529218808151718"/>
          <c:h val="0.18302249734958648"/>
        </c:manualLayout>
      </c:layout>
      <c:overlay val="1"/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0.13316</cdr:x>
      <cdr:y>0.80721</cdr:y>
    </cdr:from>
    <cdr:to>
      <cdr:x>0.97166</cdr:x>
      <cdr:y>0.95148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14178" y="2957659"/>
          <a:ext cx="5756397" cy="5286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8%</a:t>
          </a:r>
          <a:r>
            <a:rPr lang="en-GB" b="1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         </a:t>
          </a:r>
          <a:r>
            <a:rPr lang="en-GB" b="1" baseline="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   </a:t>
          </a:r>
          <a:r>
            <a:rPr lang="en-GB" b="1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9%        </a:t>
          </a:r>
          <a:r>
            <a:rPr lang="en-GB" b="1" baseline="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   </a:t>
          </a:r>
          <a:r>
            <a:rPr lang="en-GB" b="1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11%            </a:t>
          </a:r>
          <a:r>
            <a:rPr lang="en-GB" b="1" baseline="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</a:t>
          </a:r>
          <a:r>
            <a:rPr lang="en-GB" b="1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12%             </a:t>
          </a:r>
          <a:r>
            <a:rPr lang="en-GB" b="1" baseline="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</a:t>
          </a:r>
          <a:r>
            <a:rPr lang="en-GB" b="1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13%             </a:t>
          </a:r>
          <a:r>
            <a:rPr lang="en-GB" b="1" baseline="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          </a:t>
          </a:r>
          <a:r>
            <a:rPr lang="en-GB" b="1" baseline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16%                       18%</a:t>
          </a:r>
        </a:p>
      </cdr:txBody>
    </cdr:sp>
  </cdr:relSizeAnchor>
  <cdr:relSizeAnchor xmlns:cdr="http://schemas.openxmlformats.org/drawingml/2006/chartDrawing">
    <cdr:from>
      <cdr:x>0.16476</cdr:x>
      <cdr:y>0.05568</cdr:y>
    </cdr:from>
    <cdr:to>
      <cdr:x>0.90375</cdr:x>
      <cdr:y>0.50334</cdr:y>
    </cdr:to>
    <cdr:grpSp>
      <cdr:nvGrpSpPr>
        <cdr:cNvPr id="7" name="Group 6"/>
        <cdr:cNvGrpSpPr/>
      </cdr:nvGrpSpPr>
      <cdr:grpSpPr>
        <a:xfrm xmlns:a="http://schemas.openxmlformats.org/drawingml/2006/main">
          <a:off x="1466024" y="286302"/>
          <a:ext cx="6575487" cy="2301828"/>
          <a:chOff x="905437" y="220343"/>
          <a:chExt cx="4061011" cy="1771557"/>
        </a:xfrm>
      </cdr:grpSpPr>
      <cdr:cxnSp macro="">
        <cdr:nvCxnSpPr>
          <cdr:cNvPr id="4" name="Straight Arrow Connector 3"/>
          <cdr:cNvCxnSpPr/>
        </cdr:nvCxnSpPr>
        <cdr:spPr>
          <a:xfrm xmlns:a="http://schemas.openxmlformats.org/drawingml/2006/main" flipV="1">
            <a:off x="905437" y="220343"/>
            <a:ext cx="4061011" cy="1771557"/>
          </a:xfrm>
          <a:prstGeom xmlns:a="http://schemas.openxmlformats.org/drawingml/2006/main" prst="straightConnector1">
            <a:avLst/>
          </a:prstGeom>
          <a:ln xmlns:a="http://schemas.openxmlformats.org/drawingml/2006/main">
            <a:solidFill>
              <a:srgbClr val="C00000"/>
            </a:solidFill>
            <a:tailEnd type="triangle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sp macro="" textlink="">
        <cdr:nvSpPr>
          <cdr:cNvPr id="5" name="Oval 4"/>
          <cdr:cNvSpPr/>
        </cdr:nvSpPr>
        <cdr:spPr>
          <a:xfrm xmlns:a="http://schemas.openxmlformats.org/drawingml/2006/main">
            <a:off x="2519084" y="866779"/>
            <a:ext cx="681318" cy="505117"/>
          </a:xfrm>
          <a:prstGeom xmlns:a="http://schemas.openxmlformats.org/drawingml/2006/main" prst="ellipse">
            <a:avLst/>
          </a:prstGeom>
          <a:solidFill xmlns:a="http://schemas.openxmlformats.org/drawingml/2006/main">
            <a:schemeClr val="bg1"/>
          </a:solidFill>
          <a:ln xmlns:a="http://schemas.openxmlformats.org/drawingml/2006/main" w="12700">
            <a:solidFill>
              <a:srgbClr val="C00000"/>
            </a:solidFill>
          </a:ln>
        </cdr:spPr>
        <cdr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vertOverflow="clip"/>
          <a:lstStyle xmlns:a="http://schemas.openxmlformats.org/drawingml/2006/main"/>
          <a:p xmlns:a="http://schemas.openxmlformats.org/drawingml/2006/main">
            <a:endParaRPr lang="en-US" dirty="0"/>
          </a:p>
        </cdr:txBody>
      </cdr:sp>
      <cdr:sp macro="" textlink="">
        <cdr:nvSpPr>
          <cdr:cNvPr id="6" name="TextBox 5"/>
          <cdr:cNvSpPr txBox="1"/>
        </cdr:nvSpPr>
        <cdr:spPr>
          <a:xfrm xmlns:a="http://schemas.openxmlformats.org/drawingml/2006/main">
            <a:off x="2655330" y="942013"/>
            <a:ext cx="528917" cy="495862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CAGR </a:t>
            </a:r>
            <a:b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c.22%</a:t>
            </a:r>
          </a:p>
        </cdr:txBody>
      </cdr:sp>
    </cdr:grp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0.4855</cdr:x>
      <cdr:y>0.48075</cdr:y>
    </cdr:from>
    <cdr:to>
      <cdr:x>0.4945</cdr:x>
      <cdr:y>0.509</cdr:y>
    </cdr:to>
    <cdr:sp macro="" textlink="">
      <cdr:nvSpPr>
        <cdr:cNvPr id="2765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166573" y="2807015"/>
          <a:ext cx="77238" cy="16494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1">
            <a:defRPr sz="1000"/>
          </a:pPr>
          <a:r>
            <a:rPr lang="en-US" sz="1000" b="0" i="0" strike="noStrike" dirty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0.78399</cdr:x>
      <cdr:y>0.95954</cdr:y>
    </cdr:from>
    <cdr:to>
      <cdr:x>0.96937</cdr:x>
      <cdr:y>1</cdr:y>
    </cdr:to>
    <cdr:sp macro="" textlink="">
      <cdr:nvSpPr>
        <cdr:cNvPr id="3" name="TextBox 8"/>
        <cdr:cNvSpPr txBox="1"/>
      </cdr:nvSpPr>
      <cdr:spPr>
        <a:xfrm xmlns:a="http://schemas.openxmlformats.org/drawingml/2006/main">
          <a:off x="7089775" y="6461125"/>
          <a:ext cx="1676400" cy="2246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ctr" rtl="0" fontAlgn="base">
            <a:lnSpc>
              <a:spcPct val="86000"/>
            </a:lnSpc>
            <a:spcBef>
              <a:spcPct val="0"/>
            </a:spcBef>
            <a:spcAft>
              <a:spcPct val="0"/>
            </a:spcAft>
            <a:defRPr sz="2000" kern="1200">
              <a:solidFill>
                <a:schemeClr val="tx1"/>
              </a:solidFill>
              <a:latin typeface="Arial" charset="0"/>
              <a:ea typeface="MS PGothic" pitchFamily="34" charset="-128"/>
              <a:cs typeface="+mn-cs"/>
            </a:defRPr>
          </a:lvl1pPr>
          <a:lvl2pPr marL="457200" algn="ctr" rtl="0" fontAlgn="base">
            <a:lnSpc>
              <a:spcPct val="86000"/>
            </a:lnSpc>
            <a:spcBef>
              <a:spcPct val="0"/>
            </a:spcBef>
            <a:spcAft>
              <a:spcPct val="0"/>
            </a:spcAft>
            <a:defRPr sz="2000" kern="1200">
              <a:solidFill>
                <a:schemeClr val="tx1"/>
              </a:solidFill>
              <a:latin typeface="Arial" charset="0"/>
              <a:ea typeface="MS PGothic" pitchFamily="34" charset="-128"/>
              <a:cs typeface="+mn-cs"/>
            </a:defRPr>
          </a:lvl2pPr>
          <a:lvl3pPr marL="914400" algn="ctr" rtl="0" fontAlgn="base">
            <a:lnSpc>
              <a:spcPct val="86000"/>
            </a:lnSpc>
            <a:spcBef>
              <a:spcPct val="0"/>
            </a:spcBef>
            <a:spcAft>
              <a:spcPct val="0"/>
            </a:spcAft>
            <a:defRPr sz="2000" kern="1200">
              <a:solidFill>
                <a:schemeClr val="tx1"/>
              </a:solidFill>
              <a:latin typeface="Arial" charset="0"/>
              <a:ea typeface="MS PGothic" pitchFamily="34" charset="-128"/>
              <a:cs typeface="+mn-cs"/>
            </a:defRPr>
          </a:lvl3pPr>
          <a:lvl4pPr marL="1371600" algn="ctr" rtl="0" fontAlgn="base">
            <a:lnSpc>
              <a:spcPct val="86000"/>
            </a:lnSpc>
            <a:spcBef>
              <a:spcPct val="0"/>
            </a:spcBef>
            <a:spcAft>
              <a:spcPct val="0"/>
            </a:spcAft>
            <a:defRPr sz="2000" kern="1200">
              <a:solidFill>
                <a:schemeClr val="tx1"/>
              </a:solidFill>
              <a:latin typeface="Arial" charset="0"/>
              <a:ea typeface="MS PGothic" pitchFamily="34" charset="-128"/>
              <a:cs typeface="+mn-cs"/>
            </a:defRPr>
          </a:lvl4pPr>
          <a:lvl5pPr marL="1828800" algn="ctr" rtl="0" fontAlgn="base">
            <a:lnSpc>
              <a:spcPct val="86000"/>
            </a:lnSpc>
            <a:spcBef>
              <a:spcPct val="0"/>
            </a:spcBef>
            <a:spcAft>
              <a:spcPct val="0"/>
            </a:spcAft>
            <a:defRPr sz="2000" kern="1200">
              <a:solidFill>
                <a:schemeClr val="tx1"/>
              </a:solidFill>
              <a:latin typeface="Arial" charset="0"/>
              <a:ea typeface="MS PGothic" pitchFamily="34" charset="-128"/>
              <a:cs typeface="+mn-cs"/>
            </a:defRPr>
          </a:lvl5pPr>
          <a:lvl6pPr marL="2286000" algn="l" defTabSz="914400" rtl="0" eaLnBrk="1" latinLnBrk="0" hangingPunct="1">
            <a:defRPr sz="2000" kern="1200">
              <a:solidFill>
                <a:schemeClr val="tx1"/>
              </a:solidFill>
              <a:latin typeface="Arial" charset="0"/>
              <a:ea typeface="MS PGothic" pitchFamily="34" charset="-128"/>
              <a:cs typeface="+mn-cs"/>
            </a:defRPr>
          </a:lvl6pPr>
          <a:lvl7pPr marL="2743200" algn="l" defTabSz="914400" rtl="0" eaLnBrk="1" latinLnBrk="0" hangingPunct="1">
            <a:defRPr sz="2000" kern="1200">
              <a:solidFill>
                <a:schemeClr val="tx1"/>
              </a:solidFill>
              <a:latin typeface="Arial" charset="0"/>
              <a:ea typeface="MS PGothic" pitchFamily="34" charset="-128"/>
              <a:cs typeface="+mn-cs"/>
            </a:defRPr>
          </a:lvl7pPr>
          <a:lvl8pPr marL="3200400" algn="l" defTabSz="914400" rtl="0" eaLnBrk="1" latinLnBrk="0" hangingPunct="1">
            <a:defRPr sz="2000" kern="1200">
              <a:solidFill>
                <a:schemeClr val="tx1"/>
              </a:solidFill>
              <a:latin typeface="Arial" charset="0"/>
              <a:ea typeface="MS PGothic" pitchFamily="34" charset="-128"/>
              <a:cs typeface="+mn-cs"/>
            </a:defRPr>
          </a:lvl8pPr>
          <a:lvl9pPr marL="3657600" algn="l" defTabSz="914400" rtl="0" eaLnBrk="1" latinLnBrk="0" hangingPunct="1">
            <a:defRPr sz="2000" kern="1200">
              <a:solidFill>
                <a:schemeClr val="tx1"/>
              </a:solidFill>
              <a:latin typeface="Arial" charset="0"/>
              <a:ea typeface="MS PGothic" pitchFamily="34" charset="-128"/>
              <a:cs typeface="+mn-cs"/>
            </a:defRPr>
          </a:lvl9pPr>
        </a:lstStyle>
        <a:p xmlns:a="http://schemas.openxmlformats.org/drawingml/2006/main">
          <a:r>
            <a:rPr lang="en-GB" sz="1000" dirty="0" smtClean="0"/>
            <a:t>Source: GC Securities</a:t>
          </a:r>
          <a:endParaRPr lang="en-GB" sz="10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132" y="2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031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132" y="8842031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fld id="{43F4F3F1-276F-486D-AA57-9DC31C6C6F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388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2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68388" y="698500"/>
            <a:ext cx="4886325" cy="3489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1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1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31"/>
            <a:ext cx="3043342" cy="465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0" tIns="46145" rIns="92290" bIns="46145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 smtClean="0">
                <a:ea typeface="+mn-ea"/>
              </a:defRPr>
            </a:lvl1pPr>
          </a:lstStyle>
          <a:p>
            <a:pPr>
              <a:defRPr/>
            </a:pPr>
            <a:fld id="{770CE469-4C2F-4089-9ACD-0E110202B2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893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30DA5D-A007-4481-9EE0-21BDFE300F5D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8388" y="698500"/>
            <a:ext cx="4886325" cy="3489325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image" Target="../media/image4.tiff"/><Relationship Id="rId5" Type="http://schemas.openxmlformats.org/officeDocument/2006/relationships/image" Target="../media/image3.tiff"/><Relationship Id="rId4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MMC_CoverShape"/>
          <p:cNvGrpSpPr>
            <a:grpSpLocks/>
          </p:cNvGrpSpPr>
          <p:nvPr userDrawn="1">
            <p:custDataLst>
              <p:tags r:id="rId1"/>
            </p:custDataLst>
          </p:nvPr>
        </p:nvGrpSpPr>
        <p:grpSpPr bwMode="auto">
          <a:xfrm>
            <a:off x="0" y="2616201"/>
            <a:ext cx="9601200" cy="3657600"/>
            <a:chOff x="0" y="1648"/>
            <a:chExt cx="6048" cy="2304"/>
          </a:xfrm>
        </p:grpSpPr>
        <p:sp>
          <p:nvSpPr>
            <p:cNvPr id="5" name="Freeform 203"/>
            <p:cNvSpPr>
              <a:spLocks/>
            </p:cNvSpPr>
            <p:nvPr userDrawn="1"/>
          </p:nvSpPr>
          <p:spPr bwMode="gray">
            <a:xfrm>
              <a:off x="0" y="1648"/>
              <a:ext cx="576" cy="23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" y="0"/>
                </a:cxn>
                <a:cxn ang="0">
                  <a:pos x="448" y="2304"/>
                </a:cxn>
                <a:cxn ang="0">
                  <a:pos x="0" y="2304"/>
                </a:cxn>
              </a:cxnLst>
              <a:rect l="0" t="0" r="r" b="b"/>
              <a:pathLst>
                <a:path w="576" h="2304">
                  <a:moveTo>
                    <a:pt x="0" y="0"/>
                  </a:moveTo>
                  <a:lnTo>
                    <a:pt x="576" y="0"/>
                  </a:lnTo>
                  <a:lnTo>
                    <a:pt x="448" y="2304"/>
                  </a:lnTo>
                  <a:lnTo>
                    <a:pt x="0" y="2304"/>
                  </a:lnTo>
                </a:path>
              </a:pathLst>
            </a:custGeom>
            <a:solidFill>
              <a:schemeClr val="folHlink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lIns="0" tIns="0" anchor="ctr"/>
            <a:lstStyle/>
            <a:p>
              <a:pPr>
                <a:defRPr/>
              </a:pPr>
              <a:endParaRPr lang="en-GB" dirty="0">
                <a:ea typeface="+mn-ea"/>
              </a:endParaRPr>
            </a:p>
          </p:txBody>
        </p:sp>
        <p:sp>
          <p:nvSpPr>
            <p:cNvPr id="6" name="Freeform 204"/>
            <p:cNvSpPr>
              <a:spLocks/>
            </p:cNvSpPr>
            <p:nvPr userDrawn="1"/>
          </p:nvSpPr>
          <p:spPr bwMode="gray">
            <a:xfrm>
              <a:off x="288" y="1648"/>
              <a:ext cx="5632" cy="2304"/>
            </a:xfrm>
            <a:custGeom>
              <a:avLst/>
              <a:gdLst/>
              <a:ahLst/>
              <a:cxnLst>
                <a:cxn ang="0">
                  <a:pos x="0" y="2304"/>
                </a:cxn>
                <a:cxn ang="0">
                  <a:pos x="288" y="0"/>
                </a:cxn>
                <a:cxn ang="0">
                  <a:pos x="5632" y="2304"/>
                </a:cxn>
              </a:cxnLst>
              <a:rect l="0" t="0" r="r" b="b"/>
              <a:pathLst>
                <a:path w="5632" h="2304">
                  <a:moveTo>
                    <a:pt x="0" y="2304"/>
                  </a:moveTo>
                  <a:lnTo>
                    <a:pt x="288" y="0"/>
                  </a:lnTo>
                  <a:lnTo>
                    <a:pt x="5632" y="2304"/>
                  </a:lnTo>
                </a:path>
              </a:pathLst>
            </a:custGeom>
            <a:solidFill>
              <a:schemeClr val="accent2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lIns="0" tIns="0" anchor="ctr"/>
            <a:lstStyle/>
            <a:p>
              <a:pPr>
                <a:defRPr/>
              </a:pPr>
              <a:endParaRPr lang="en-GB" dirty="0">
                <a:ea typeface="+mn-ea"/>
              </a:endParaRPr>
            </a:p>
          </p:txBody>
        </p:sp>
        <p:sp>
          <p:nvSpPr>
            <p:cNvPr id="7" name="Freeform 205"/>
            <p:cNvSpPr>
              <a:spLocks/>
            </p:cNvSpPr>
            <p:nvPr userDrawn="1"/>
          </p:nvSpPr>
          <p:spPr bwMode="gray">
            <a:xfrm>
              <a:off x="576" y="1648"/>
              <a:ext cx="5472" cy="2304"/>
            </a:xfrm>
            <a:custGeom>
              <a:avLst/>
              <a:gdLst/>
              <a:ahLst/>
              <a:cxnLst>
                <a:cxn ang="0">
                  <a:pos x="5184" y="2304"/>
                </a:cxn>
                <a:cxn ang="0">
                  <a:pos x="0" y="0"/>
                </a:cxn>
                <a:cxn ang="0">
                  <a:pos x="5472" y="864"/>
                </a:cxn>
                <a:cxn ang="0">
                  <a:pos x="5472" y="2304"/>
                </a:cxn>
              </a:cxnLst>
              <a:rect l="0" t="0" r="r" b="b"/>
              <a:pathLst>
                <a:path w="5472" h="2304">
                  <a:moveTo>
                    <a:pt x="5184" y="2304"/>
                  </a:moveTo>
                  <a:lnTo>
                    <a:pt x="0" y="0"/>
                  </a:lnTo>
                  <a:lnTo>
                    <a:pt x="5472" y="864"/>
                  </a:lnTo>
                  <a:lnTo>
                    <a:pt x="5472" y="2304"/>
                  </a:lnTo>
                </a:path>
              </a:pathLst>
            </a:custGeom>
            <a:solidFill>
              <a:schemeClr val="accent1"/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lIns="0" tIns="0" anchor="ctr"/>
            <a:lstStyle/>
            <a:p>
              <a:pPr>
                <a:defRPr/>
              </a:pPr>
              <a:endParaRPr lang="en-GB" dirty="0">
                <a:ea typeface="+mn-ea"/>
              </a:endParaRPr>
            </a:p>
          </p:txBody>
        </p:sp>
      </p:grpSp>
      <p:pic>
        <p:nvPicPr>
          <p:cNvPr id="8" name="Picture 207" descr="GUY_PFC_Blu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gray">
          <a:xfrm>
            <a:off x="715964" y="477838"/>
            <a:ext cx="2859087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9" name="Picture 208" descr="MMC_PEND_Blue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gray">
          <a:xfrm>
            <a:off x="7467600" y="6459538"/>
            <a:ext cx="1658938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8194" name="PresentationTitle"/>
          <p:cNvSpPr>
            <a:spLocks noGrp="1" noChangeArrowheads="1"/>
          </p:cNvSpPr>
          <p:nvPr>
            <p:ph type="ctrTitle"/>
          </p:nvPr>
        </p:nvSpPr>
        <p:spPr>
          <a:xfrm>
            <a:off x="896942" y="1243021"/>
            <a:ext cx="8234361" cy="370551"/>
          </a:xfrm>
        </p:spPr>
        <p:txBody>
          <a:bodyPr tIns="0" rIns="0" bIns="0">
            <a:spAutoFit/>
          </a:bodyPr>
          <a:lstStyle>
            <a:lvl1pPr>
              <a:lnSpc>
                <a:spcPct val="86000"/>
              </a:lnSpc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388" name="Date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04875" y="1998665"/>
            <a:ext cx="4852988" cy="229935"/>
          </a:xfrm>
          <a:ln/>
        </p:spPr>
        <p:txBody>
          <a:bodyPr>
            <a:spAutoFit/>
          </a:bodyPr>
          <a:lstStyle>
            <a:lvl1pPr marL="0" indent="0">
              <a:lnSpc>
                <a:spcPct val="83000"/>
              </a:lnSpc>
              <a:spcBef>
                <a:spcPct val="0"/>
              </a:spcBef>
              <a:buFontTx/>
              <a:buNone/>
              <a:defRPr sz="18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D3C7D-A2E4-4AD6-BA9F-C22A9E1763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106EF-7D39-48A9-AF1B-CC9231DADAE2}" type="datetime4">
              <a:rPr lang="en-US"/>
              <a:pPr>
                <a:defRPr/>
              </a:pPr>
              <a:t>September 9, 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0713" y="382589"/>
            <a:ext cx="2171700" cy="5883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2" y="382589"/>
            <a:ext cx="6362700" cy="5883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BFE64-EABE-49A8-AB16-ACA4DD1732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A30F6-FC23-43FA-92B3-482BAF1D816A}" type="datetime4">
              <a:rPr lang="en-US"/>
              <a:pPr>
                <a:defRPr/>
              </a:pPr>
              <a:t>September 9, 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MMC_CoverShape"/>
          <p:cNvGrpSpPr/>
          <p:nvPr userDrawn="1">
            <p:custDataLst>
              <p:tags r:id="rId1"/>
            </p:custDataLst>
          </p:nvPr>
        </p:nvGrpSpPr>
        <p:grpSpPr>
          <a:xfrm>
            <a:off x="4" y="2616202"/>
            <a:ext cx="9601201" cy="3657601"/>
            <a:chOff x="0" y="2616200"/>
            <a:chExt cx="9601201" cy="3657601"/>
          </a:xfrm>
        </p:grpSpPr>
        <p:sp>
          <p:nvSpPr>
            <p:cNvPr id="2" name="Freeform 1"/>
            <p:cNvSpPr/>
            <p:nvPr userDrawn="1"/>
          </p:nvSpPr>
          <p:spPr bwMode="auto">
            <a:xfrm>
              <a:off x="0" y="2616200"/>
              <a:ext cx="914401" cy="1625601"/>
            </a:xfrm>
            <a:custGeom>
              <a:avLst/>
              <a:gdLst/>
              <a:ahLst/>
              <a:cxnLst/>
              <a:rect l="0" t="0" r="0" b="0"/>
              <a:pathLst>
                <a:path w="914401" h="1625601">
                  <a:moveTo>
                    <a:pt x="0" y="457200"/>
                  </a:moveTo>
                  <a:lnTo>
                    <a:pt x="914400" y="0"/>
                  </a:lnTo>
                  <a:lnTo>
                    <a:pt x="0" y="1625600"/>
                  </a:lnTo>
                </a:path>
              </a:pathLst>
            </a:custGeom>
            <a:solidFill>
              <a:schemeClr val="hlink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  <p:sp>
          <p:nvSpPr>
            <p:cNvPr id="3" name="Freeform 2"/>
            <p:cNvSpPr/>
            <p:nvPr userDrawn="1"/>
          </p:nvSpPr>
          <p:spPr bwMode="auto">
            <a:xfrm>
              <a:off x="0" y="2616200"/>
              <a:ext cx="914401" cy="2997201"/>
            </a:xfrm>
            <a:custGeom>
              <a:avLst/>
              <a:gdLst/>
              <a:ahLst/>
              <a:cxnLst/>
              <a:rect l="0" t="0" r="0" b="0"/>
              <a:pathLst>
                <a:path w="914401" h="2997201">
                  <a:moveTo>
                    <a:pt x="0" y="1371600"/>
                  </a:moveTo>
                  <a:lnTo>
                    <a:pt x="914400" y="0"/>
                  </a:lnTo>
                  <a:lnTo>
                    <a:pt x="0" y="2997200"/>
                  </a:lnTo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  <p:sp>
          <p:nvSpPr>
            <p:cNvPr id="4" name="Freeform 3"/>
            <p:cNvSpPr/>
            <p:nvPr userDrawn="1"/>
          </p:nvSpPr>
          <p:spPr bwMode="auto">
            <a:xfrm>
              <a:off x="0" y="2616200"/>
              <a:ext cx="8940801" cy="3657601"/>
            </a:xfrm>
            <a:custGeom>
              <a:avLst/>
              <a:gdLst/>
              <a:ahLst/>
              <a:cxnLst/>
              <a:rect l="0" t="0" r="0" b="0"/>
              <a:pathLst>
                <a:path w="8940801" h="3657601">
                  <a:moveTo>
                    <a:pt x="0" y="2743200"/>
                  </a:moveTo>
                  <a:lnTo>
                    <a:pt x="914400" y="0"/>
                  </a:lnTo>
                  <a:lnTo>
                    <a:pt x="8940800" y="3657600"/>
                  </a:lnTo>
                  <a:lnTo>
                    <a:pt x="0" y="3657600"/>
                  </a:lnTo>
                </a:path>
              </a:pathLst>
            </a:cu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  <p:sp>
          <p:nvSpPr>
            <p:cNvPr id="5" name="Freeform 4"/>
            <p:cNvSpPr/>
            <p:nvPr userDrawn="1"/>
          </p:nvSpPr>
          <p:spPr bwMode="auto">
            <a:xfrm>
              <a:off x="914400" y="2616200"/>
              <a:ext cx="8686801" cy="3657601"/>
            </a:xfrm>
            <a:custGeom>
              <a:avLst/>
              <a:gdLst/>
              <a:ahLst/>
              <a:cxnLst/>
              <a:rect l="0" t="0" r="0" b="0"/>
              <a:pathLst>
                <a:path w="8686801" h="3657601">
                  <a:moveTo>
                    <a:pt x="7772400" y="3657600"/>
                  </a:moveTo>
                  <a:lnTo>
                    <a:pt x="0" y="0"/>
                  </a:lnTo>
                  <a:lnTo>
                    <a:pt x="8686800" y="1117600"/>
                  </a:lnTo>
                  <a:lnTo>
                    <a:pt x="8686800" y="3657600"/>
                  </a:lnTo>
                </a:path>
              </a:pathLst>
            </a:custGeom>
            <a:solidFill>
              <a:schemeClr val="hlink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  <p:sp>
          <p:nvSpPr>
            <p:cNvPr id="6" name="Freeform 5"/>
            <p:cNvSpPr/>
            <p:nvPr userDrawn="1"/>
          </p:nvSpPr>
          <p:spPr bwMode="auto">
            <a:xfrm>
              <a:off x="914400" y="2616200"/>
              <a:ext cx="8686801" cy="1371601"/>
            </a:xfrm>
            <a:custGeom>
              <a:avLst/>
              <a:gdLst/>
              <a:ahLst/>
              <a:cxnLst/>
              <a:rect l="0" t="0" r="0" b="0"/>
              <a:pathLst>
                <a:path w="8686801" h="1371601">
                  <a:moveTo>
                    <a:pt x="8686800" y="1371600"/>
                  </a:moveTo>
                  <a:lnTo>
                    <a:pt x="0" y="0"/>
                  </a:lnTo>
                  <a:lnTo>
                    <a:pt x="8686800" y="203200"/>
                  </a:lnTo>
                </a:path>
              </a:pathLst>
            </a:custGeom>
            <a:solidFill>
              <a:schemeClr val="folHlink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  <p:sp>
          <p:nvSpPr>
            <p:cNvPr id="7" name="Freeform 6"/>
            <p:cNvSpPr/>
            <p:nvPr userDrawn="1"/>
          </p:nvSpPr>
          <p:spPr bwMode="auto">
            <a:xfrm>
              <a:off x="914400" y="2616200"/>
              <a:ext cx="8686801" cy="457201"/>
            </a:xfrm>
            <a:custGeom>
              <a:avLst/>
              <a:gdLst/>
              <a:ahLst/>
              <a:cxnLst/>
              <a:rect l="0" t="0" r="0" b="0"/>
              <a:pathLst>
                <a:path w="8686801" h="457201">
                  <a:moveTo>
                    <a:pt x="8686800" y="457200"/>
                  </a:moveTo>
                  <a:lnTo>
                    <a:pt x="0" y="0"/>
                  </a:lnTo>
                  <a:lnTo>
                    <a:pt x="8686800" y="0"/>
                  </a:lnTo>
                </a:path>
              </a:pathLst>
            </a:custGeom>
            <a:solidFill>
              <a:schemeClr val="accent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bg2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0" tIns="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endParaRPr lang="en-GB" dirty="0" smtClean="0">
                <a:solidFill>
                  <a:srgbClr val="000000"/>
                </a:solidFill>
                <a:ea typeface="MS PGothic"/>
              </a:endParaRPr>
            </a:p>
          </p:txBody>
        </p:sp>
      </p:grpSp>
      <p:sp>
        <p:nvSpPr>
          <p:cNvPr id="8194" name="PresentationTitle"/>
          <p:cNvSpPr>
            <a:spLocks noGrp="1" noChangeArrowheads="1"/>
          </p:cNvSpPr>
          <p:nvPr>
            <p:ph type="ctrTitle"/>
            <p:custDataLst>
              <p:tags r:id="rId2"/>
            </p:custDataLst>
          </p:nvPr>
        </p:nvSpPr>
        <p:spPr>
          <a:xfrm>
            <a:off x="896938" y="1243021"/>
            <a:ext cx="8234362" cy="370551"/>
          </a:xfrm>
        </p:spPr>
        <p:txBody>
          <a:bodyPr tIns="0" rIns="0" bIns="0">
            <a:spAutoFit/>
          </a:bodyPr>
          <a:lstStyle>
            <a:lvl1pPr>
              <a:lnSpc>
                <a:spcPct val="86000"/>
              </a:lnSpc>
              <a:defRPr sz="28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388" name="Date"/>
          <p:cNvSpPr>
            <a:spLocks noGrp="1" noChangeArrowheads="1"/>
          </p:cNvSpPr>
          <p:nvPr>
            <p:ph type="subTitle" sz="quarter" idx="1"/>
            <p:custDataLst>
              <p:tags r:id="rId3"/>
            </p:custDataLst>
          </p:nvPr>
        </p:nvSpPr>
        <p:spPr>
          <a:xfrm>
            <a:off x="904875" y="1998663"/>
            <a:ext cx="4852988" cy="2286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0" indent="0">
              <a:lnSpc>
                <a:spcPct val="83000"/>
              </a:lnSpc>
              <a:spcBef>
                <a:spcPct val="0"/>
              </a:spcBef>
              <a:buFontTx/>
              <a:buNone/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pic>
        <p:nvPicPr>
          <p:cNvPr id="9" name="Picture 8"/>
          <p:cNvPicPr>
            <a:picLocks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030" y="477901"/>
            <a:ext cx="2860548" cy="228600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838" y="6459474"/>
            <a:ext cx="1659636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563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80965FB-63B8-4DF1-B8CD-A229080819CB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A24C3AF-F66A-44A0-BA04-383899093452}" type="datetime4">
              <a:rPr lang="en-GB"/>
              <a:pPr/>
              <a:t>09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421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9" y="4406908"/>
            <a:ext cx="8161337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9" y="2906713"/>
            <a:ext cx="816133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7F82DE-2188-4179-A30D-B85EEADA6040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E436948-DB9E-4ABF-A6F6-8BD8C85D408B}" type="datetime4">
              <a:rPr lang="en-GB"/>
              <a:pPr/>
              <a:t>09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3318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77943"/>
            <a:ext cx="42672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5213" y="1277943"/>
            <a:ext cx="42672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4DC2EA-3A3B-4C24-B1C1-13A8FB1378E0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08F02B3-A561-4AFA-9AB0-30EF03062FD4}" type="datetime4">
              <a:rPr lang="en-GB"/>
              <a:pPr/>
              <a:t>09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036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6" y="274638"/>
            <a:ext cx="864393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535113"/>
            <a:ext cx="4243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174875"/>
            <a:ext cx="4243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8392" y="1535113"/>
            <a:ext cx="42449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8392" y="2174875"/>
            <a:ext cx="42449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6392613-CE05-4168-B0D0-918E4A668280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E323131D-CCB1-4610-9759-74AF2BB64377}" type="datetime4">
              <a:rPr lang="en-GB"/>
              <a:pPr/>
              <a:t>09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30145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2EBA4C-D824-42B4-83BE-30DEF3845CF3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5EF501A-8382-4C87-83C7-31599ADC0EB1}" type="datetime4">
              <a:rPr lang="en-GB"/>
              <a:pPr/>
              <a:t>09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052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CA7DCD9-4841-47E3-A09C-5662F2624CD4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44297D6-5A8A-4AD9-8F6E-A593D7BDF01C}" type="datetime4">
              <a:rPr lang="en-GB"/>
              <a:pPr/>
              <a:t>09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4733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9" y="273050"/>
            <a:ext cx="31607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40" y="273052"/>
            <a:ext cx="5368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9" y="1435102"/>
            <a:ext cx="31607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C84376-99C1-451B-83FC-A48E177C7A7D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31B11A3-5A3F-4F31-8540-26ED3EA49AB7}" type="datetime4">
              <a:rPr lang="en-GB"/>
              <a:pPr/>
              <a:t>09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623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1D8E7-1A59-4A8B-8650-073D21CA23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6FEDD-70AD-4DA5-A13A-FF1796745BD1}" type="datetime4">
              <a:rPr lang="en-US"/>
              <a:pPr>
                <a:defRPr/>
              </a:pPr>
              <a:t>September 9, 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2775" y="4800600"/>
            <a:ext cx="576103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2775" y="612775"/>
            <a:ext cx="576103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2775" y="5367338"/>
            <a:ext cx="57610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EE65EA-5E3B-4428-B6C4-32443D93741F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F7D61C3-48AA-4F4D-9F54-BC0BAABD2D39}" type="datetime4">
              <a:rPr lang="en-GB"/>
              <a:pPr/>
              <a:t>09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84649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A008EA-216D-4143-8382-5CC62100BD29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5289796-9927-4A3A-B3D9-83312D7E5565}" type="datetime4">
              <a:rPr lang="en-GB"/>
              <a:pPr/>
              <a:t>09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5771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0713" y="382588"/>
            <a:ext cx="2171700" cy="5883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2" y="382588"/>
            <a:ext cx="6362700" cy="5883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E533F2-30F3-454D-A0DA-674EBD75D6AA}" type="slidenum">
              <a:rPr lang="en-GB">
                <a:solidFill>
                  <a:srgbClr val="002C77"/>
                </a:solidFill>
              </a:rPr>
              <a:pPr/>
              <a:t>‹#›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8F80B20-945C-425E-B25B-0A462705855C}" type="datetime4">
              <a:rPr lang="en-GB"/>
              <a:pPr/>
              <a:t>09 September 2015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1289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382588"/>
            <a:ext cx="8686800" cy="69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5613" y="1277943"/>
            <a:ext cx="4267200" cy="4987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5213" y="1277943"/>
            <a:ext cx="4267200" cy="4987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0443A-081C-44F9-B090-0F559D15F659}" type="slidenum">
              <a:rPr lang="en-US">
                <a:solidFill>
                  <a:srgbClr val="002C77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2C77"/>
              </a:solidFill>
            </a:endParaRPr>
          </a:p>
        </p:txBody>
      </p:sp>
      <p:sp>
        <p:nvSpPr>
          <p:cNvPr id="6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2D43E-7551-4D3E-A64B-7590FF383744}" type="datetime4">
              <a:rPr lang="en-US" smtClean="0"/>
              <a:pPr>
                <a:defRPr/>
              </a:pPr>
              <a:t>September 9, 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335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9" y="4406908"/>
            <a:ext cx="8161337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9" y="2906722"/>
            <a:ext cx="816133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A024B-AF07-4BEB-86C3-C42B65E1F9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A619F-985A-4205-A8E3-2A9861D595CE}" type="datetime4">
              <a:rPr lang="en-US"/>
              <a:pPr>
                <a:defRPr/>
              </a:pPr>
              <a:t>September 9, 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77943"/>
            <a:ext cx="42672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5213" y="1277943"/>
            <a:ext cx="42672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2915E-054F-4816-9EB3-10E7E456F7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2D127-9FBE-4C01-AF94-48B0A10AEF54}" type="datetime4">
              <a:rPr lang="en-US"/>
              <a:pPr>
                <a:defRPr/>
              </a:pPr>
              <a:t>September 9, 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30" y="274639"/>
            <a:ext cx="864393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535114"/>
            <a:ext cx="4243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174875"/>
            <a:ext cx="4243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8388" y="1535114"/>
            <a:ext cx="424497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8388" y="2174875"/>
            <a:ext cx="424497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3F77D-73E2-4D45-8A99-A37FFE2E6E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D95A1-A7B2-4C58-96E3-8A880B60C8A7}" type="datetime4">
              <a:rPr lang="en-US"/>
              <a:pPr>
                <a:defRPr/>
              </a:pPr>
              <a:t>September 9, 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E3407-FC33-480C-BDD7-99C149A86B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CA03C-4376-4FD4-B509-BFFAA0A7B35E}" type="datetime4">
              <a:rPr lang="en-US"/>
              <a:pPr>
                <a:defRPr/>
              </a:pPr>
              <a:t>September 9, 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E1FB6-050B-4BE7-A54A-5033A83EB2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0FA32-3AE8-4B23-8DAB-03D1CA061A9A}" type="datetime4">
              <a:rPr lang="en-US"/>
              <a:pPr>
                <a:defRPr/>
              </a:pPr>
              <a:t>September 9, 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30" y="273050"/>
            <a:ext cx="31607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40" y="273052"/>
            <a:ext cx="5368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30" y="1435102"/>
            <a:ext cx="31607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F478D-9C1A-4DB8-A9E4-E8000936AD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C3F95-FB12-4F05-88CB-9C8B931AD3B0}" type="datetime4">
              <a:rPr lang="en-US"/>
              <a:pPr>
                <a:defRPr/>
              </a:pPr>
              <a:t>September 9, 2015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2776" y="4800600"/>
            <a:ext cx="576103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2776" y="612776"/>
            <a:ext cx="576103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2776" y="5367338"/>
            <a:ext cx="57610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Number"/>
          <p:cNvSpPr>
            <a:spLocks noGrp="1" noChangeArrowheads="1"/>
          </p:cNvSpPr>
          <p:nvPr>
            <p:ph type="sldNum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77F82-FE1D-4A21-AFDB-F717C7DC53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Date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0E0CB-A905-4B4D-8B25-28C539F48853}" type="datetime4">
              <a:rPr lang="en-US"/>
              <a:pPr>
                <a:defRPr/>
              </a:pPr>
              <a:t>September 9, 2015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7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tags" Target="../tags/tag3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ags" Target="../tags/tag32.xml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31.xml"/><Relationship Id="rId20" Type="http://schemas.openxmlformats.org/officeDocument/2006/relationships/tags" Target="../tags/tag35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30.xml"/><Relationship Id="rId10" Type="http://schemas.openxmlformats.org/officeDocument/2006/relationships/slideLayout" Target="../slideLayouts/slideLayout21.xml"/><Relationship Id="rId19" Type="http://schemas.openxmlformats.org/officeDocument/2006/relationships/tags" Target="../tags/tag3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gray">
          <a:xfrm>
            <a:off x="455614" y="382589"/>
            <a:ext cx="86868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BodyText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gray">
          <a:xfrm>
            <a:off x="455614" y="1277943"/>
            <a:ext cx="8686800" cy="4987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5" name="Copyright" hidden="1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477843" y="6534150"/>
            <a:ext cx="2897187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/>
          <a:lstStyle/>
          <a:p>
            <a:pPr algn="l">
              <a:lnSpc>
                <a:spcPct val="100000"/>
              </a:lnSpc>
              <a:spcBef>
                <a:spcPct val="50000"/>
              </a:spcBef>
              <a:defRPr/>
            </a:pPr>
            <a:r>
              <a:rPr lang="en-US" sz="700" dirty="0">
                <a:solidFill>
                  <a:srgbClr val="7C848A"/>
                </a:solidFill>
                <a:ea typeface="+mn-ea"/>
                <a:cs typeface="Arial" charset="0"/>
              </a:rPr>
              <a:t>© 2011 GUY Scenario 321</a:t>
            </a:r>
            <a:endParaRPr lang="en-US" sz="700" dirty="0">
              <a:solidFill>
                <a:srgbClr val="7C848A"/>
              </a:solidFill>
              <a:ea typeface="+mn-ea"/>
            </a:endParaRPr>
          </a:p>
        </p:txBody>
      </p:sp>
      <p:sp>
        <p:nvSpPr>
          <p:cNvPr id="1049" name="SlideNumber"/>
          <p:cNvSpPr>
            <a:spLocks noGrp="1" noChangeArrowheads="1"/>
          </p:cNvSpPr>
          <p:nvPr>
            <p:ph type="sldNum" sz="quarter" idx="4"/>
            <p:custDataLst>
              <p:tags r:id="rId16"/>
            </p:custDataLst>
          </p:nvPr>
        </p:nvSpPr>
        <p:spPr bwMode="gray">
          <a:xfrm>
            <a:off x="8691568" y="6483359"/>
            <a:ext cx="44767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ct val="100000"/>
              </a:lnSpc>
              <a:defRPr sz="1100" smtClean="0">
                <a:solidFill>
                  <a:schemeClr val="accent1"/>
                </a:solidFill>
                <a:ea typeface="+mn-ea"/>
              </a:defRPr>
            </a:lvl1pPr>
          </a:lstStyle>
          <a:p>
            <a:pPr>
              <a:defRPr/>
            </a:pPr>
            <a:fld id="{824979D0-5297-4DE6-9C86-2CAFAFAA1A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52" name="Date" hidden="1"/>
          <p:cNvSpPr>
            <a:spLocks noGrp="1" noChangeArrowheads="1"/>
          </p:cNvSpPr>
          <p:nvPr>
            <p:ph type="dt" sz="half" idx="2"/>
            <p:custDataLst>
              <p:tags r:id="rId17"/>
            </p:custDataLst>
          </p:nvPr>
        </p:nvSpPr>
        <p:spPr bwMode="gray">
          <a:xfrm>
            <a:off x="4262440" y="6532792"/>
            <a:ext cx="1079500" cy="10772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lnSpc>
                <a:spcPct val="100000"/>
              </a:lnSpc>
              <a:spcBef>
                <a:spcPct val="50000"/>
              </a:spcBef>
              <a:defRPr sz="700" smtClean="0">
                <a:solidFill>
                  <a:srgbClr val="7C848A"/>
                </a:solidFill>
                <a:ea typeface="+mn-ea"/>
                <a:cs typeface="Arial" charset="0"/>
              </a:defRPr>
            </a:lvl1pPr>
          </a:lstStyle>
          <a:p>
            <a:pPr>
              <a:defRPr/>
            </a:pPr>
            <a:fld id="{8EF70537-5048-4EA5-84FC-1AA7F405B33C}" type="datetime4">
              <a:rPr lang="en-US"/>
              <a:pPr>
                <a:defRPr/>
              </a:pPr>
              <a:t>September 9, 2015</a:t>
            </a:fld>
            <a:endParaRPr lang="en-US" dirty="0"/>
          </a:p>
        </p:txBody>
      </p:sp>
      <p:sp>
        <p:nvSpPr>
          <p:cNvPr id="1059" name="Business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477838" y="6534150"/>
            <a:ext cx="2889250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/>
          <a:lstStyle/>
          <a:p>
            <a:pPr algn="l">
              <a:lnSpc>
                <a:spcPct val="100000"/>
              </a:lnSpc>
              <a:spcBef>
                <a:spcPct val="50000"/>
              </a:spcBef>
              <a:defRPr/>
            </a:pPr>
            <a:r>
              <a:rPr lang="en-US" sz="700" dirty="0">
                <a:solidFill>
                  <a:schemeClr val="bg2"/>
                </a:solidFill>
                <a:ea typeface="+mn-ea"/>
              </a:rPr>
              <a:t>GUY CARPENTER</a:t>
            </a:r>
          </a:p>
        </p:txBody>
      </p:sp>
      <p:sp>
        <p:nvSpPr>
          <p:cNvPr id="1060" name="Filepath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2482854" y="6528028"/>
            <a:ext cx="602138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algn="r">
              <a:lnSpc>
                <a:spcPct val="100000"/>
              </a:lnSpc>
              <a:spcBef>
                <a:spcPct val="50000"/>
              </a:spcBef>
              <a:defRPr/>
            </a:pPr>
            <a:endParaRPr lang="en-US" sz="700" dirty="0">
              <a:solidFill>
                <a:schemeClr val="bg2"/>
              </a:solidFill>
              <a:ea typeface="+mn-ea"/>
            </a:endParaRPr>
          </a:p>
        </p:txBody>
      </p:sp>
      <p:sp>
        <p:nvSpPr>
          <p:cNvPr id="1061" name="Freeform 37"/>
          <p:cNvSpPr>
            <a:spLocks/>
          </p:cNvSpPr>
          <p:nvPr/>
        </p:nvSpPr>
        <p:spPr bwMode="gray">
          <a:xfrm>
            <a:off x="0" y="0"/>
            <a:ext cx="9601200" cy="292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048" y="0"/>
              </a:cxn>
              <a:cxn ang="0">
                <a:pos x="6048" y="184"/>
              </a:cxn>
              <a:cxn ang="0">
                <a:pos x="0" y="72"/>
              </a:cxn>
              <a:cxn ang="0">
                <a:pos x="0" y="0"/>
              </a:cxn>
            </a:cxnLst>
            <a:rect l="0" t="0" r="r" b="b"/>
            <a:pathLst>
              <a:path w="6048" h="184">
                <a:moveTo>
                  <a:pt x="0" y="0"/>
                </a:moveTo>
                <a:lnTo>
                  <a:pt x="6048" y="0"/>
                </a:lnTo>
                <a:lnTo>
                  <a:pt x="6048" y="184"/>
                </a:lnTo>
                <a:lnTo>
                  <a:pt x="0" y="7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lIns="0" tIns="0" anchor="ctr"/>
          <a:lstStyle/>
          <a:p>
            <a:pPr>
              <a:defRPr/>
            </a:pPr>
            <a:endParaRPr lang="en-GB" dirty="0">
              <a:ea typeface="+mn-ea"/>
            </a:endParaRPr>
          </a:p>
        </p:txBody>
      </p:sp>
      <p:sp>
        <p:nvSpPr>
          <p:cNvPr id="1062" name="Freeform 38"/>
          <p:cNvSpPr>
            <a:spLocks/>
          </p:cNvSpPr>
          <p:nvPr/>
        </p:nvSpPr>
        <p:spPr bwMode="gray">
          <a:xfrm>
            <a:off x="0" y="88901"/>
            <a:ext cx="9601200" cy="342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048" y="112"/>
              </a:cxn>
              <a:cxn ang="0">
                <a:pos x="6048" y="216"/>
              </a:cxn>
              <a:cxn ang="0">
                <a:pos x="0" y="40"/>
              </a:cxn>
              <a:cxn ang="0">
                <a:pos x="0" y="0"/>
              </a:cxn>
            </a:cxnLst>
            <a:rect l="0" t="0" r="r" b="b"/>
            <a:pathLst>
              <a:path w="6048" h="216">
                <a:moveTo>
                  <a:pt x="0" y="0"/>
                </a:moveTo>
                <a:lnTo>
                  <a:pt x="6048" y="112"/>
                </a:lnTo>
                <a:lnTo>
                  <a:pt x="6048" y="216"/>
                </a:lnTo>
                <a:lnTo>
                  <a:pt x="0" y="40"/>
                </a:lnTo>
                <a:lnTo>
                  <a:pt x="0" y="0"/>
                </a:lnTo>
                <a:close/>
              </a:path>
            </a:pathLst>
          </a:custGeom>
          <a:solidFill>
            <a:schemeClr val="folHlink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lIns="0" tIns="0" anchor="ctr"/>
          <a:lstStyle/>
          <a:p>
            <a:pPr>
              <a:defRPr/>
            </a:pPr>
            <a:endParaRPr lang="en-GB" dirty="0"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/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2pPr>
      <a:lvl3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3pPr>
      <a:lvl4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4pPr>
      <a:lvl5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9pPr>
    </p:titleStyle>
    <p:bodyStyle>
      <a:lvl1pPr marL="203200" indent="-203200" algn="l" rtl="0" eaLnBrk="1" fontAlgn="base" hangingPunct="1">
        <a:spcBef>
          <a:spcPct val="6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8000" indent="-2794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6858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­"/>
        <a:defRPr sz="2000">
          <a:solidFill>
            <a:schemeClr val="tx1"/>
          </a:solidFill>
          <a:latin typeface="+mn-lt"/>
          <a:ea typeface="+mn-ea"/>
        </a:defRPr>
      </a:lvl3pPr>
      <a:lvl4pPr marL="8636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­"/>
        <a:defRPr sz="2000">
          <a:solidFill>
            <a:schemeClr val="tx1"/>
          </a:solidFill>
          <a:latin typeface="+mn-lt"/>
          <a:ea typeface="+mn-ea"/>
        </a:defRPr>
      </a:lvl4pPr>
      <a:lvl5pPr marL="10414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14986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6pPr>
      <a:lvl7pPr marL="19558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7pPr>
      <a:lvl8pPr marL="24130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8pPr>
      <a:lvl9pPr marL="2870200" indent="-1778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"/>
          <p:cNvSpPr>
            <a:spLocks noGrp="1" noChangeArrowheads="1"/>
          </p:cNvSpPr>
          <p:nvPr>
            <p:ph type="title"/>
            <p:custDataLst>
              <p:tags r:id="rId14"/>
            </p:custDataLst>
          </p:nvPr>
        </p:nvSpPr>
        <p:spPr bwMode="gray">
          <a:xfrm>
            <a:off x="455613" y="382588"/>
            <a:ext cx="8686800" cy="69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BodyText"/>
          <p:cNvSpPr>
            <a:spLocks noGrp="1" noChangeArrowheads="1"/>
          </p:cNvSpPr>
          <p:nvPr>
            <p:ph type="body" idx="1"/>
            <p:custDataLst>
              <p:tags r:id="rId15"/>
            </p:custDataLst>
          </p:nvPr>
        </p:nvSpPr>
        <p:spPr bwMode="gray">
          <a:xfrm>
            <a:off x="455613" y="1277943"/>
            <a:ext cx="8686800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45" name="Copyright" hidden="1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477842" y="6534150"/>
            <a:ext cx="2897187" cy="10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/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GB" sz="700" dirty="0" smtClean="0">
                <a:solidFill>
                  <a:srgbClr val="7C848A"/>
                </a:solidFill>
                <a:ea typeface="MS PGothic"/>
                <a:cs typeface="Arial" charset="0"/>
              </a:rPr>
              <a:t>© 2014 Guy Carpenter &amp; Company Ltd.</a:t>
            </a:r>
            <a:endParaRPr lang="en-GB" sz="700" dirty="0">
              <a:solidFill>
                <a:srgbClr val="7C848A"/>
              </a:solidFill>
              <a:ea typeface="MS PGothic"/>
            </a:endParaRPr>
          </a:p>
        </p:txBody>
      </p:sp>
      <p:sp>
        <p:nvSpPr>
          <p:cNvPr id="1049" name="SlideNumber"/>
          <p:cNvSpPr>
            <a:spLocks noGrp="1" noChangeArrowheads="1"/>
          </p:cNvSpPr>
          <p:nvPr>
            <p:ph type="sldNum" sz="quarter" idx="4"/>
            <p:custDataLst>
              <p:tags r:id="rId17"/>
            </p:custDataLst>
          </p:nvPr>
        </p:nvSpPr>
        <p:spPr bwMode="gray">
          <a:xfrm>
            <a:off x="8691567" y="6483358"/>
            <a:ext cx="447675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lnSpc>
                <a:spcPct val="100000"/>
              </a:lnSpc>
              <a:defRPr sz="1100">
                <a:solidFill>
                  <a:schemeClr val="accent1"/>
                </a:solidFill>
              </a:defRPr>
            </a:lvl1pPr>
          </a:lstStyle>
          <a:p>
            <a:fld id="{B6842014-B284-491E-9C8A-6E6DEBF97A2B}" type="slidenum">
              <a:rPr lang="en-GB" smtClean="0">
                <a:solidFill>
                  <a:srgbClr val="002C77"/>
                </a:solidFill>
                <a:ea typeface="MS PGothic"/>
              </a:rPr>
              <a:pPr/>
              <a:t>‹#›</a:t>
            </a:fld>
            <a:endParaRPr lang="en-GB" dirty="0">
              <a:solidFill>
                <a:srgbClr val="002C77"/>
              </a:solidFill>
              <a:ea typeface="MS PGothic"/>
            </a:endParaRPr>
          </a:p>
        </p:txBody>
      </p:sp>
      <p:sp>
        <p:nvSpPr>
          <p:cNvPr id="1052" name="Date" hidden="1"/>
          <p:cNvSpPr>
            <a:spLocks noGrp="1" noChangeArrowheads="1"/>
          </p:cNvSpPr>
          <p:nvPr>
            <p:ph type="dt" sz="half" idx="2"/>
            <p:custDataLst>
              <p:tags r:id="rId18"/>
            </p:custDataLst>
          </p:nvPr>
        </p:nvSpPr>
        <p:spPr bwMode="gray">
          <a:xfrm>
            <a:off x="4262440" y="6532791"/>
            <a:ext cx="1079500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lnSpc>
                <a:spcPct val="100000"/>
              </a:lnSpc>
              <a:spcBef>
                <a:spcPct val="50000"/>
              </a:spcBef>
              <a:defRPr sz="700">
                <a:solidFill>
                  <a:srgbClr val="7C848A"/>
                </a:solidFill>
                <a:cs typeface="Arial" charset="0"/>
              </a:defRPr>
            </a:lvl1pPr>
          </a:lstStyle>
          <a:p>
            <a:fld id="{7C94196E-7F5A-485E-8E10-E0E6DF8106F8}" type="datetime4">
              <a:rPr lang="en-GB" smtClean="0">
                <a:ea typeface="MS PGothic"/>
              </a:rPr>
              <a:pPr/>
              <a:t>09 September 2015</a:t>
            </a:fld>
            <a:endParaRPr lang="en-GB" dirty="0">
              <a:ea typeface="MS PGothic"/>
            </a:endParaRPr>
          </a:p>
        </p:txBody>
      </p:sp>
      <p:sp>
        <p:nvSpPr>
          <p:cNvPr id="1059" name="Business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477838" y="6534150"/>
            <a:ext cx="2889250" cy="10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/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GB" sz="700" dirty="0" smtClean="0">
                <a:solidFill>
                  <a:srgbClr val="7C848A"/>
                </a:solidFill>
                <a:ea typeface="MS PGothic"/>
              </a:rPr>
              <a:t>GUY CARPENTER</a:t>
            </a:r>
            <a:endParaRPr lang="en-GB" sz="700" dirty="0">
              <a:solidFill>
                <a:srgbClr val="7C848A"/>
              </a:solidFill>
              <a:ea typeface="MS PGothic"/>
            </a:endParaRPr>
          </a:p>
        </p:txBody>
      </p:sp>
      <p:sp>
        <p:nvSpPr>
          <p:cNvPr id="1060" name="Filepath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2482854" y="6528028"/>
            <a:ext cx="6021388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/>
          <a:p>
            <a:pPr algn="r">
              <a:lnSpc>
                <a:spcPct val="100000"/>
              </a:lnSpc>
              <a:spcBef>
                <a:spcPct val="50000"/>
              </a:spcBef>
            </a:pPr>
            <a:endParaRPr lang="en-GB" sz="700" dirty="0">
              <a:solidFill>
                <a:srgbClr val="7C848A"/>
              </a:solidFill>
              <a:ea typeface="MS PGothic"/>
            </a:endParaRPr>
          </a:p>
        </p:txBody>
      </p:sp>
      <p:sp>
        <p:nvSpPr>
          <p:cNvPr id="2" name="Freeform 1"/>
          <p:cNvSpPr/>
          <p:nvPr userDrawn="1"/>
        </p:nvSpPr>
        <p:spPr bwMode="auto">
          <a:xfrm>
            <a:off x="4" y="0"/>
            <a:ext cx="9601201" cy="292101"/>
          </a:xfrm>
          <a:custGeom>
            <a:avLst/>
            <a:gdLst/>
            <a:ahLst/>
            <a:cxnLst/>
            <a:rect l="0" t="0" r="0" b="0"/>
            <a:pathLst>
              <a:path w="9601201" h="292101">
                <a:moveTo>
                  <a:pt x="0" y="0"/>
                </a:moveTo>
                <a:lnTo>
                  <a:pt x="9601200" y="0"/>
                </a:lnTo>
                <a:lnTo>
                  <a:pt x="9601200" y="292100"/>
                </a:lnTo>
                <a:lnTo>
                  <a:pt x="0" y="1143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GB" dirty="0" smtClean="0">
              <a:solidFill>
                <a:srgbClr val="000000"/>
              </a:solidFill>
              <a:ea typeface="MS PGothic"/>
            </a:endParaRPr>
          </a:p>
        </p:txBody>
      </p:sp>
      <p:sp>
        <p:nvSpPr>
          <p:cNvPr id="3" name="Freeform 2"/>
          <p:cNvSpPr/>
          <p:nvPr userDrawn="1"/>
        </p:nvSpPr>
        <p:spPr bwMode="auto">
          <a:xfrm>
            <a:off x="4" y="0"/>
            <a:ext cx="9601201" cy="431801"/>
          </a:xfrm>
          <a:custGeom>
            <a:avLst/>
            <a:gdLst/>
            <a:ahLst/>
            <a:cxnLst/>
            <a:rect l="0" t="0" r="0" b="0"/>
            <a:pathLst>
              <a:path w="9601201" h="431801">
                <a:moveTo>
                  <a:pt x="0" y="88900"/>
                </a:moveTo>
                <a:lnTo>
                  <a:pt x="9601200" y="266700"/>
                </a:lnTo>
                <a:lnTo>
                  <a:pt x="9601200" y="431800"/>
                </a:lnTo>
                <a:lnTo>
                  <a:pt x="0" y="152400"/>
                </a:lnTo>
                <a:lnTo>
                  <a:pt x="0" y="88900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GB" dirty="0" smtClean="0">
              <a:solidFill>
                <a:srgbClr val="000000"/>
              </a:solidFill>
              <a:ea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350836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hf hdr="0" ftr="0"/>
  <p:txStyles>
    <p:titleStyle>
      <a:lvl1pPr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2pPr>
      <a:lvl3pPr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3pPr>
      <a:lvl4pPr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4pPr>
      <a:lvl5pPr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5pPr>
      <a:lvl6pPr marL="457200"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6pPr>
      <a:lvl7pPr marL="914400"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7pPr>
      <a:lvl8pPr marL="1371600"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8pPr>
      <a:lvl9pPr marL="1828800" algn="l" rtl="0" fontAlgn="base">
        <a:lnSpc>
          <a:spcPct val="83000"/>
        </a:lnSpc>
        <a:spcBef>
          <a:spcPct val="0"/>
        </a:spcBef>
        <a:spcAft>
          <a:spcPct val="0"/>
        </a:spcAft>
        <a:defRPr sz="2100">
          <a:solidFill>
            <a:schemeClr val="accent1"/>
          </a:solidFill>
          <a:latin typeface="Arial" charset="0"/>
        </a:defRPr>
      </a:lvl9pPr>
    </p:titleStyle>
    <p:bodyStyle>
      <a:lvl1pPr marL="203200" indent="-203200" algn="l" rtl="0" fontAlgn="base">
        <a:spcBef>
          <a:spcPct val="6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08000" indent="-2794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685800" indent="-177800" algn="l" rtl="0" fontAlgn="base">
        <a:spcBef>
          <a:spcPct val="20000"/>
        </a:spcBef>
        <a:spcAft>
          <a:spcPct val="0"/>
        </a:spcAft>
        <a:buFont typeface="Arial" charset="0"/>
        <a:buChar char="­"/>
        <a:defRPr sz="2000">
          <a:solidFill>
            <a:schemeClr val="tx1"/>
          </a:solidFill>
          <a:latin typeface="+mn-lt"/>
          <a:ea typeface="+mn-ea"/>
        </a:defRPr>
      </a:lvl3pPr>
      <a:lvl4pPr marL="863600" indent="-177800" algn="l" rtl="0" fontAlgn="base">
        <a:spcBef>
          <a:spcPct val="20000"/>
        </a:spcBef>
        <a:spcAft>
          <a:spcPct val="0"/>
        </a:spcAft>
        <a:buFont typeface="Arial" charset="0"/>
        <a:buChar char="­"/>
        <a:defRPr sz="2000">
          <a:solidFill>
            <a:schemeClr val="tx1"/>
          </a:solidFill>
          <a:latin typeface="+mn-lt"/>
          <a:ea typeface="+mn-ea"/>
        </a:defRPr>
      </a:lvl4pPr>
      <a:lvl5pPr marL="1041400" indent="-177800" algn="l" rtl="0" fontAlgn="base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1498600" indent="-177800" algn="l" rtl="0" fontAlgn="base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6pPr>
      <a:lvl7pPr marL="1955800" indent="-177800" algn="l" rtl="0" fontAlgn="base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7pPr>
      <a:lvl8pPr marL="2413000" indent="-177800" algn="l" rtl="0" fontAlgn="base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8pPr>
      <a:lvl9pPr marL="2870200" indent="-177800" algn="l" rtl="0" fontAlgn="base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0" descr="GUY_PBC_Blu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2860680" y="4886325"/>
            <a:ext cx="3821113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Text Box 8"/>
          <p:cNvSpPr txBox="1">
            <a:spLocks noChangeArrowheads="1"/>
          </p:cNvSpPr>
          <p:nvPr/>
        </p:nvSpPr>
        <p:spPr bwMode="gray">
          <a:xfrm>
            <a:off x="3165599" y="1987552"/>
            <a:ext cx="3323987" cy="11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>
            <a:spAutoFit/>
          </a:bodyPr>
          <a:lstStyle/>
          <a:p>
            <a:pPr algn="ctr">
              <a:lnSpc>
                <a:spcPct val="86000"/>
              </a:lnSpc>
            </a:pPr>
            <a:r>
              <a:rPr lang="en-US" sz="4400" dirty="0">
                <a:solidFill>
                  <a:schemeClr val="accent1"/>
                </a:solidFill>
              </a:rPr>
              <a:t>David Priebe</a:t>
            </a:r>
          </a:p>
          <a:p>
            <a:pPr algn="ctr">
              <a:lnSpc>
                <a:spcPct val="86000"/>
              </a:lnSpc>
            </a:pPr>
            <a:endParaRPr lang="en-US" dirty="0"/>
          </a:p>
          <a:p>
            <a:pPr algn="ctr">
              <a:lnSpc>
                <a:spcPct val="86000"/>
              </a:lnSpc>
            </a:pPr>
            <a:r>
              <a:rPr lang="en-US" dirty="0">
                <a:solidFill>
                  <a:schemeClr val="accent2"/>
                </a:solidFill>
              </a:rPr>
              <a:t>Vice </a:t>
            </a:r>
            <a:r>
              <a:rPr lang="en-US" dirty="0" smtClean="0">
                <a:solidFill>
                  <a:schemeClr val="accent2"/>
                </a:solidFill>
              </a:rPr>
              <a:t>Chairman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2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Global Property Catastrophe Demand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E1D8E7-1A59-4A8B-8650-073D21CA23F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51D6FEDD-70AD-4DA5-A13A-FF1796745BD1}" type="datetime4">
              <a:rPr lang="en-US" smtClean="0"/>
              <a:pPr>
                <a:defRPr/>
              </a:pPr>
              <a:t>September 9, 2015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49" y="1077917"/>
            <a:ext cx="7959678" cy="49879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</p:pic>
      <p:sp>
        <p:nvSpPr>
          <p:cNvPr id="6" name="Rectangle 5"/>
          <p:cNvSpPr/>
          <p:nvPr/>
        </p:nvSpPr>
        <p:spPr bwMode="auto">
          <a:xfrm>
            <a:off x="771525" y="1114425"/>
            <a:ext cx="4552950" cy="4762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8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45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Third Party Capital as percentage of Global Property Catastrophe Capacity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E1D8E7-1A59-4A8B-8650-073D21CA23F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51D6FEDD-70AD-4DA5-A13A-FF1796745BD1}" type="datetime4">
              <a:rPr lang="en-US" smtClean="0"/>
              <a:pPr>
                <a:defRPr/>
              </a:pPr>
              <a:t>September 9, 2015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417005"/>
              </p:ext>
            </p:extLst>
          </p:nvPr>
        </p:nvGraphicFramePr>
        <p:xfrm>
          <a:off x="341316" y="1144588"/>
          <a:ext cx="8897937" cy="5141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038975" y="6410333"/>
            <a:ext cx="1676400" cy="224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Source: GC Securities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67170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94B0C-DA51-424D-8B4A-5ABF5C443C56}" type="slidenum">
              <a:rPr lang="en-GB">
                <a:solidFill>
                  <a:srgbClr val="002C77"/>
                </a:solidFill>
              </a:rPr>
              <a:pPr/>
              <a:t>4</a:t>
            </a:fld>
            <a:endParaRPr lang="en-GB" dirty="0">
              <a:solidFill>
                <a:srgbClr val="002C77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D74AC8B-3252-4800-A7B5-0C279E9A36E0}" type="datetime4">
              <a:rPr lang="en-GB"/>
              <a:pPr/>
              <a:t>09 September 2015</a:t>
            </a:fld>
            <a:endParaRPr lang="en-GB" dirty="0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title"/>
          </p:nvPr>
        </p:nvSpPr>
        <p:spPr>
          <a:xfrm>
            <a:off x="455613" y="411163"/>
            <a:ext cx="8686800" cy="690562"/>
          </a:xfrm>
        </p:spPr>
        <p:txBody>
          <a:bodyPr/>
          <a:lstStyle/>
          <a:p>
            <a:r>
              <a:rPr lang="en-GB" dirty="0" smtClean="0"/>
              <a:t>144 Catastrophe Bonds</a:t>
            </a:r>
            <a:r>
              <a:rPr lang="en-GB" dirty="0"/>
              <a:t/>
            </a:r>
            <a:br>
              <a:rPr lang="en-GB" dirty="0"/>
            </a:br>
            <a:endParaRPr lang="en-GB" dirty="0">
              <a:solidFill>
                <a:schemeClr val="accent2"/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3996074"/>
              </p:ext>
            </p:extLst>
          </p:nvPr>
        </p:nvGraphicFramePr>
        <p:xfrm>
          <a:off x="205581" y="819153"/>
          <a:ext cx="9043194" cy="5553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7689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28"/>
  <p:tag name="MMCOA_FONTSIZE_M" val="21"/>
  <p:tag name="MMCOA_FONTSIZE_S" val="14"/>
  <p:tag name="MMCOA_FONTSIZE_T" val="14"/>
  <p:tag name="MMCOA_POSITION_L" val="35.875;30.125;54.375;683.875"/>
  <p:tag name="MMCOA_POSITION_M" val="35.875;30.125;54.375;683.875"/>
  <p:tag name="MMCOA_POSITION_S" val="35.875;30.125;54.375;683.875"/>
  <p:tag name="MMCOA_POSITION_T" val="35.875;30.125;54.375;683.87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28"/>
  <p:tag name="MMCOA_FONTSIZE_M" val="20"/>
  <p:tag name="MMCOA_FONTSIZE_S" val="14"/>
  <p:tag name="MMCOA_FONTSIZE_T" val="14"/>
  <p:tag name="MMCOA_POSITION_L" val="35.875;100.625;392.75;684"/>
  <p:tag name="MMCOA_POSITION_M" val="35.875;100.625;392.75;684"/>
  <p:tag name="MMCOA_POSITION_S" val="35.875;100.625;392.75;684"/>
  <p:tag name="MMCOA_POSITION_T" val="35.875;100.625;392.75;684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28"/>
  <p:tag name="MMCOA_FONTSIZE_M" val="21"/>
  <p:tag name="MMCOA_FONTSIZE_S" val="14"/>
  <p:tag name="MMCOA_FONTSIZE_T" val="14"/>
  <p:tag name="MMCOA_POSITION_L" val="35.875;30.125;54.375;683.875"/>
  <p:tag name="MMCOA_POSITION_M" val="35.875;30.125;54.375;683.875"/>
  <p:tag name="MMCOA_POSITION_S" val="35.875;30.125;54.375;683.875"/>
  <p:tag name="MMCOA_POSITION_T" val="35.875;30.125;54.375;683.87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7"/>
  <p:tag name="MMCOA_FONTSIZE_M" val="7"/>
  <p:tag name="MMCOA_FONTSIZE_S" val="7"/>
  <p:tag name="MMCOA_FONTSIZE_T" val="7"/>
  <p:tag name="MMCOA_POSITION_L" val="37.625;514.5;8;228.125"/>
  <p:tag name="MMCOA_POSITION_M" val="37.625;514.5;8;228.125"/>
  <p:tag name="MMCOA_POSITION_S" val="37.625;514.5;8;228.125"/>
  <p:tag name="MMCOA_POSITION_T" val="37.625;514.5;8;228.125"/>
  <p:tag name="MMCOA_HIDEONCOLOUR" val="N"/>
  <p:tag name="MMCOA_HIDEONWHITE" val="N"/>
  <p:tag name="MMCOA_HIDEONBALLROOM" val="N"/>
  <p:tag name="MMCOA_HIDEONCLASSIC" val="Y"/>
  <p:tag name="MMCOA_HIDEONTEXT" val="Y"/>
  <p:tag name="MMCOA_HIDEONECO" val="Y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28"/>
  <p:tag name="MMCOA_FONTSIZE_M" val="20"/>
  <p:tag name="MMCOA_FONTSIZE_S" val="14"/>
  <p:tag name="MMCOA_FONTSIZE_T" val="14"/>
  <p:tag name="MMCOA_POSITION_L" val="35.875;100.625;392.75;684"/>
  <p:tag name="MMCOA_POSITION_M" val="35.875;100.625;392.75;684"/>
  <p:tag name="MMCOA_POSITION_S" val="35.875;100.625;392.75;684"/>
  <p:tag name="MMCOA_POSITION_T" val="35.875;100.625;392.75;684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7"/>
  <p:tag name="MMCOA_FONTSIZE_M" val="7"/>
  <p:tag name="MMCOA_FONTSIZE_S" val="7"/>
  <p:tag name="MMCOA_FONTSIZE_T" val="7"/>
  <p:tag name="MMCOA_POSITION_L" val="37.625;514.5;8;228.125"/>
  <p:tag name="MMCOA_POSITION_M" val="37.625;514.5;8;228.125"/>
  <p:tag name="MMCOA_POSITION_S" val="37.625;514.5;8;228.125"/>
  <p:tag name="MMCOA_POSITION_T" val="37.625;514.5;8;228.125"/>
  <p:tag name="MMCOA_HIDEONCOLOUR" val="N"/>
  <p:tag name="MMCOA_HIDEONWHITE" val="N"/>
  <p:tag name="MMCOA_HIDEONBALLROOM" val="N"/>
  <p:tag name="MMCOA_HIDEONCLASSIC" val="Y"/>
  <p:tag name="MMCOA_HIDEONTEXT" val="Y"/>
  <p:tag name="MMCOA_HIDEONECO" val="Y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7.625;514.5;8;227.5"/>
  <p:tag name="MMCOA_POSITION_M" val="37.625;514.5;8;227.5"/>
  <p:tag name="MMCOA_POSITION_S" val="37.625;514.5;8;227.5"/>
  <p:tag name="MMCOA_POSITION_T" val="37.625;514.5;8;227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POSITION_L" val=";;;"/>
  <p:tag name="MMCOA_POSITION_M" val=";;;"/>
  <p:tag name="MMCOA_POSITION_S" val=";;;"/>
  <p:tag name="MMCOA_POSITION_T" val=";;;"/>
  <p:tag name="MMCOA_HIDEONCOLOUR" val="N"/>
  <p:tag name="MMCOA_HIDEONWHITE" val="N"/>
  <p:tag name="MMCOA_HIDEONBALLROOM" val="N"/>
  <p:tag name="MMCOA_HIDEONCLASSIC" val="N"/>
  <p:tag name="MMCOA_HIDEONTEXT" val="N"/>
  <p:tag name="MMCOA_HIDEONECO" val="N"/>
  <p:tag name="MMCOA_SMARTSHAPE" val="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_COVERDESIGN" val="&lt;?xml version=&quot;1.0&quot; encoding=&quot;utf-16&quot;?&gt;&#10;&lt;ImageControl xmlns:xsi=&quot;http://www.w3.org/2001/XMLSchema-instance&quot; xmlns:xsd=&quot;http://www.w3.org/2001/XMLSchema&quot;&gt;&#10;  &lt;TypeOfImage&gt;SolidColour&lt;/TypeOfImage&gt;&#10;  &lt;ImageFile&gt;M1000001.jpg&lt;/ImageFile&gt;&#10;  &lt;ThumbNailFile&gt;D:\Documents and Settings\e-Working-4\Local Settings\Application Data\MMC\ILM\Recent\T0D1000002.jpg&lt;/ThumbNailFile&gt;&#10;  &lt;Usage&gt;PowerPointTitle&lt;/Usage&gt;&#10;  &lt;PaletteName&gt;Sapphire&lt;/PaletteName&gt;&#10;  &lt;Design&gt;&#10;    &lt;FocalNumber&gt;1&lt;/FocalNumber&gt;&#10;    &lt;Facets&gt;&#10;      &lt;SideOfTick&gt;Left&lt;/SideOfTick&gt;&#10;      &lt;TickPosition&gt;&#10;        &lt;X&gt;0&lt;/X&gt;&#10;        &lt;Y&gt;2&lt;/Y&gt;&#10;      &lt;/TickPosition&gt;&#10;      &lt;EndTickPosition&gt;&#10;        &lt;X&gt;0&lt;/X&gt;&#10;        &lt;Y&gt;0&lt;/Y&gt;&#10;      &lt;/EndTickPosition&gt;&#10;      &lt;FacetNumber&gt;0&lt;/FacetNumber&gt;&#10;      &lt;Brightness&gt;0&lt;/Brightness&gt;&#10;      &lt;Colour&gt;#006D9E&lt;/Colour&gt;&#10;      &lt;ColourNumber&gt;1&lt;/ColourNumber&gt;&#10;    &lt;/Facets&gt;&#10;    &lt;Facets&gt;&#10;      &lt;SideOfTick&gt;Left&lt;/SideOfTick&gt;&#10;      &lt;TickPosition&gt;&#10;        &lt;X&gt;0&lt;/X&gt;&#10;        &lt;Y&gt;4&lt;/Y&gt;&#10;      &lt;/TickPosition&gt;&#10;      &lt;EndTickPosition&gt;&#10;        &lt;X&gt;0&lt;/X&gt;&#10;        &lt;Y&gt;0&lt;/Y&gt;&#10;      &lt;/EndTickPosition&gt;&#10;      &lt;FacetNumber&gt;1&lt;/FacetNumber&gt;&#10;      &lt;Brightness&gt;0&lt;/Brightness&gt;&#10;      &lt;Colour&gt;#00A8C8&lt;/Colour&gt;&#10;      &lt;ColourNumber&gt;2&lt;/ColourNumber&gt;&#10;    &lt;/Facets&gt;&#10;    &lt;Facets&gt;&#10;      &lt;SideOfTick&gt;Left&lt;/SideOfTick&gt;&#10;      &lt;TickPosition&gt;&#10;        &lt;X&gt;0&lt;/X&gt;&#10;        &lt;Y&gt;7&lt;/Y&gt;&#10;      &lt;/TickPosition&gt;&#10;      &lt;EndTickPosition&gt;&#10;        &lt;X&gt;0&lt;/X&gt;&#10;        &lt;Y&gt;0&lt;/Y&gt;&#10;      &lt;/EndTickPosition&gt;&#10;      &lt;FacetNumber&gt;2&lt;/FacetNumber&gt;&#10;      &lt;Brightness&gt;0&lt;/Brightness&gt;&#10;      &lt;Colour&gt;#002C77&lt;/Colour&gt;&#10;      &lt;ColourNumber&gt;0&lt;/ColourNumber&gt;&#10;    &lt;/Facets&gt;&#10;    &lt;Facets&gt;&#10;      &lt;SideOfTick&gt;Bottom&lt;/SideOfTick&gt;&#10;      &lt;TickPosition&gt;&#10;        &lt;X&gt;18&lt;/X&gt;&#10;        &lt;Y&gt;10&lt;/Y&gt;&#10;      &lt;/TickPosition&gt;&#10;      &lt;EndTickPosition&gt;&#10;        &lt;X&gt;0&lt;/X&gt;&#10;        &lt;Y&gt;0&lt;/Y&gt;&#10;      &lt;/EndTickPosition&gt;&#10;      &lt;FacetNumber&gt;3&lt;/FacetNumber&gt;&#10;      &lt;Brightness&gt;0&lt;/Brightness&gt;&#10;      &lt;Colour&gt;#006D9E&lt;/Colour&gt;&#10;      &lt;ColourNumber&gt;1&lt;/ColourNumber&gt;&#10;    &lt;/Facets&gt;&#10;    &lt;Facets&gt;&#10;      &lt;SideOfTick&gt;Right&lt;/SideOfTick&gt;&#10;      &lt;TickPosition&gt;&#10;        &lt;X&gt;21&lt;/X&gt;&#10;        &lt;Y&gt;4&lt;/Y&gt;&#10;      &lt;/TickPosition&gt;&#10;      &lt;EndTickPosition&gt;&#10;        &lt;X&gt;0&lt;/X&gt;&#10;        &lt;Y&gt;0&lt;/Y&gt;&#10;      &lt;/EndTickPosition&gt;&#10;      &lt;FacetNumber&gt;4&lt;/FacetNumber&gt;&#10;      &lt;Brightness&gt;0&lt;/Brightness&gt;&#10;      &lt;Colour&gt;#A6E2EF&lt;/Colour&gt;&#10;      &lt;ColourNumber&gt;3&lt;/ColourNumber&gt;&#10;    &lt;/Facets&gt;&#10;    &lt;Facets&gt;&#10;      &lt;SideOfTick&gt;Right&lt;/SideOfTick&gt;&#10;      &lt;TickPosition&gt;&#10;        &lt;X&gt;21&lt;/X&gt;&#10;        &lt;Y&gt;2&lt;/Y&gt;&#10;      &lt;/TickPosition&gt;&#10;      &lt;EndTickPosition&gt;&#10;        &lt;X&gt;0&lt;/X&gt;&#10;        &lt;Y&gt;0&lt;/Y&gt;&#10;      &lt;/EndTickPosition&gt;&#10;      &lt;FacetNumber&gt;5&lt;/FacetNumber&gt;&#10;      &lt;Brightness&gt;0&lt;/Brightness&gt;&#10;      &lt;Colour&gt;#00A8C8&lt;/Colour&gt;&#10;      &lt;ColourNumber&gt;2&lt;/ColourNumber&gt;&#10;    &lt;/Facets&gt;&#10;    &lt;Facets&gt;&#10;      &lt;SideOfTick&gt;Right&lt;/SideOfTick&gt;&#10;      &lt;TickPosition&gt;&#10;        &lt;X&gt;21&lt;/X&gt;&#10;        &lt;Y&gt;1&lt;/Y&gt;&#10;      &lt;/TickPosition&gt;&#10;      &lt;EndTickPosition&gt;&#10;        &lt;X&gt;0&lt;/X&gt;&#10;        &lt;Y&gt;0&lt;/Y&gt;&#10;      &lt;/EndTickPosition&gt;&#10;      &lt;FacetNumber&gt;6&lt;/FacetNumber&gt;&#10;      &lt;Brightness&gt;0&lt;/Brightness&gt;&#10;      &lt;Colour&gt;#002C77&lt;/Colour&gt;&#10;      &lt;ColourNumber&gt;0&lt;/ColourNumber&gt;&#10;    &lt;/Facets&gt;&#10;    &lt;SectionColour /&gt;&#10;    &lt;SectionColourNumber&gt;0&lt;/SectionColourNumber&gt;&#10;    &lt;SectionBrightness&gt;0&lt;/SectionBrightness&gt;&#10;  &lt;/Design&gt;&#10;&lt;/ImageControl&gt;"/>
  <p:tag name="MMC_PRESENTATIONTYPE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28"/>
  <p:tag name="MMCOA_FONTSIZE_M" val="28"/>
  <p:tag name="MMCOA_FONTSIZE_S" val="28"/>
  <p:tag name="MMCOA_FONTSIZE_T" val="28"/>
  <p:tag name="MMCOA_POSITION_L" val="70.625;97.875;28.875;648.375"/>
  <p:tag name="MMCOA_POSITION_M" val="70.625;97.875;28.875;648.375"/>
  <p:tag name="MMCOA_POSITION_S" val="70.625;97.875;28.875;648.375"/>
  <p:tag name="MMCOA_POSITION_T" val="70.625;97.875;28.875;648.37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EXTENDEDFILLCOLOUR" val=""/>
  <p:tag name="MMCOA_SMARTSHAPE" val="Y"/>
  <p:tag name="MMCOA_FONTSIZE_L" val="18"/>
  <p:tag name="MMCOA_FONTSIZE_M" val="18"/>
  <p:tag name="MMCOA_FONTSIZE_S" val="18"/>
  <p:tag name="MMCOA_FONTSIZE_T" val="18"/>
  <p:tag name="MMCOA_POSITION_L" val="71.25;157.375;18;382.125"/>
  <p:tag name="MMCOA_POSITION_M" val="71.25;157.375;18;382.125"/>
  <p:tag name="MMCOA_POSITION_S" val="71.25;157.375;18;382.125"/>
  <p:tag name="MMCOA_POSITION_T" val="71.25;157.375;18;382.12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DISPLAYMASTERSHAPES" val="Y"/>
  <p:tag name="MMCOA_FOLLOWMASTERBACKGROUND" val="Y"/>
  <p:tag name="MMCOA_FORCESCHEME" val="N"/>
  <p:tag name="MMCOA_CANACTASDIVIDER" val="N"/>
  <p:tag name="MMCOA_PROMPTCOLOUR" val="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35.625;514.5;8.375;85"/>
  <p:tag name="MMCOA_POSITION_M" val="335.625;514.5;8.375;85"/>
  <p:tag name="MMCOA_POSITION_S" val="335.625;514.5;8.375;85"/>
  <p:tag name="MMCOA_POSITION_T" val="335.625;514.5;8.375;85"/>
  <p:tag name="MMCOA_HIDEONCOLOUR" val="N"/>
  <p:tag name="MMCOA_HIDEONWHITE" val="N"/>
  <p:tag name="MMCOA_HIDEONBALLROOM" val="Y"/>
  <p:tag name="MMCOA_HIDEONCLASSIC" val="Y"/>
  <p:tag name="MMCOA_HIDEONTEXT" val="Y"/>
  <p:tag name="MMCOA_HIDEONECO" val="Y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7"/>
  <p:tag name="MMCOA_FONTSIZE_M" val="7"/>
  <p:tag name="MMCOA_FONTSIZE_S" val="7"/>
  <p:tag name="MMCOA_FONTSIZE_T" val="7"/>
  <p:tag name="MMCOA_POSITION_L" val="37.625;514.5;8;227.5"/>
  <p:tag name="MMCOA_POSITION_M" val="37.625;514.5;8;227.5"/>
  <p:tag name="MMCOA_POSITION_S" val="37.625;514.5;8;227.5"/>
  <p:tag name="MMCOA_POSITION_T" val="37.625;514.5;8;227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POSITION_L" val=";;;"/>
  <p:tag name="MMCOA_POSITION_M" val=";;;"/>
  <p:tag name="MMCOA_POSITION_S" val=";;;"/>
  <p:tag name="MMCOA_POSITION_T" val=";;;"/>
  <p:tag name="MMCOA_HIDEONCOLOUR" val="N"/>
  <p:tag name="MMCOA_HIDEONWHITE" val="N"/>
  <p:tag name="MMCOA_HIDEONBALLROOM" val="N"/>
  <p:tag name="MMCOA_HIDEONCLASSIC" val="N"/>
  <p:tag name="MMCOA_HIDEONTEXT" val="N"/>
  <p:tag name="MMCOA_HIDEONECO" val="N"/>
  <p:tag name="MMCOA_SMARTSHAPE" val="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_COVERDESIGN" val="&lt;?xml version=&quot;1.0&quot; encoding=&quot;utf-16&quot;?&gt;&#10;&lt;ImageControl xmlns:xsi=&quot;http://www.w3.org/2001/XMLSchema-instance&quot; xmlns:xsd=&quot;http://www.w3.org/2001/XMLSchema&quot;&gt;&#10;  &lt;TypeOfImage&gt;SolidColour&lt;/TypeOfImage&gt;&#10;  &lt;ThumbNailFile&gt;D:\Documents and Settings\e-Working-4\Local Settings\Application Data\MMC\ILM\Recent\T0D1000003.jpg&lt;/ThumbNailFile&gt;&#10;  &lt;Usage&gt;PowerPointTitle&lt;/Usage&gt;&#10;  &lt;PaletteName&gt;Sapphire&lt;/PaletteName&gt;&#10;  &lt;Design&gt;&#10;    &lt;FocalNumber&gt;1&lt;/FocalNumber&gt;&#10;    &lt;Facets&gt;&#10;      &lt;SideOfTick&gt;Left&lt;/SideOfTick&gt;&#10;      &lt;TickPosition&gt;&#10;        &lt;X&gt;0&lt;/X&gt;&#10;        &lt;Y&gt;1&lt;/Y&gt;&#10;      &lt;/TickPosition&gt;&#10;      &lt;EndTickPosition&gt;&#10;        &lt;X&gt;0&lt;/X&gt;&#10;        &lt;Y&gt;0&lt;/Y&gt;&#10;      &lt;/EndTickPosition&gt;&#10;      &lt;FacetNumber&gt;0&lt;/FacetNumber&gt;&#10;      &lt;Brightness&gt;0&lt;/Brightness&gt;&#10;      &lt;Colour&gt;#A6E2EF&lt;/Colour&gt;&#10;      &lt;ColourNumber&gt;3&lt;/ColourNumber&gt;&#10;    &lt;/Facets&gt;&#10;    &lt;Facets&gt;&#10;      &lt;SideOfTick&gt;Bottom&lt;/SideOfTick&gt;&#10;      &lt;TickPosition&gt;&#10;        &lt;X&gt;1&lt;/X&gt;&#10;        &lt;Y&gt;10&lt;/Y&gt;&#10;      &lt;/TickPosition&gt;&#10;      &lt;EndTickPosition&gt;&#10;        &lt;X&gt;0&lt;/X&gt;&#10;        &lt;Y&gt;0&lt;/Y&gt;&#10;      &lt;/EndTickPosition&gt;&#10;      &lt;FacetNumber&gt;1&lt;/FacetNumber&gt;&#10;      &lt;Brightness&gt;0&lt;/Brightness&gt;&#10;      &lt;Colour&gt;#00A8C8&lt;/Colour&gt;&#10;      &lt;ColourNumber&gt;2&lt;/ColourNumber&gt;&#10;    &lt;/Facets&gt;&#10;    &lt;Facets&gt;&#10;      &lt;SideOfTick&gt;Bottom&lt;/SideOfTick&gt;&#10;      &lt;TickPosition&gt;&#10;        &lt;X&gt;19&lt;/X&gt;&#10;        &lt;Y&gt;10&lt;/Y&gt;&#10;      &lt;/TickPosition&gt;&#10;      &lt;EndTickPosition&gt;&#10;        &lt;X&gt;0&lt;/X&gt;&#10;        &lt;Y&gt;0&lt;/Y&gt;&#10;      &lt;/EndTickPosition&gt;&#10;      &lt;FacetNumber&gt;2&lt;/FacetNumber&gt;&#10;      &lt;Brightness&gt;0&lt;/Brightness&gt;&#10;      &lt;Colour&gt;#002C77&lt;/Colour&gt;&#10;      &lt;ColourNumber&gt;0&lt;/ColourNumber&gt;&#10;    &lt;/Facets&gt;&#10;    &lt;Facets&gt;&#10;      &lt;SideOfTick&gt;Right&lt;/SideOfTick&gt;&#10;      &lt;TickPosition&gt;&#10;        &lt;X&gt;21&lt;/X&gt;&#10;        &lt;Y&gt;4&lt;/Y&gt;&#10;      &lt;/TickPosition&gt;&#10;      &lt;EndTickPosition&gt;&#10;        &lt;X&gt;0&lt;/X&gt;&#10;        &lt;Y&gt;0&lt;/Y&gt;&#10;      &lt;/EndTickPosition&gt;&#10;      &lt;FacetNumber&gt;3&lt;/FacetNumber&gt;&#10;      &lt;Brightness&gt;0&lt;/Brightness&gt;&#10;      &lt;Colour&gt;#002C77&lt;/Colour&gt;&#10;      &lt;ColourNumber&gt;0&lt;/ColourNumber&gt;&#10;    &lt;/Facets&gt;&#10;    &lt;SectionColour /&gt;&#10;    &lt;SectionColourNumber&gt;0&lt;/SectionColourNumber&gt;&#10;    &lt;SectionBrightness&gt;0&lt;/SectionBrightness&gt;&#10;  &lt;/Design&gt;&#10;&lt;/ImageControl&gt;"/>
  <p:tag name="MMC_PRESENTATIONTYPE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COA_SMARTSHAPE" val="Y"/>
  <p:tag name="MMCOA_FONTSIZE_L" val="11"/>
  <p:tag name="MMCOA_FONTSIZE_M" val="11"/>
  <p:tag name="MMCOA_FONTSIZE_S" val="11"/>
  <p:tag name="MMCOA_FONTSIZE_T" val="11"/>
  <p:tag name="MMCOA_POSITION_L" val="543.125;510.5;13.25;176.5"/>
  <p:tag name="MMCOA_POSITION_M" val="543.125;510.5;13.25;176.5"/>
  <p:tag name="MMCOA_POSITION_S" val="543.125;510.5;13.25;176.5"/>
  <p:tag name="MMCOA_POSITION_T" val="543.125;510.5;13.25;176.5"/>
  <p:tag name="MMCOA_HIDEONCOLOUR" val="N"/>
  <p:tag name="MMCOA_HIDEONWHITE" val="N"/>
  <p:tag name="MMCOA_HIDEONBALLROOM" val="N"/>
  <p:tag name="MMCOA_HIDEONCLASSIC" val="N"/>
  <p:tag name="MMCOA_HIDEONTEXT" val="N"/>
  <p:tag name="MMCOA_HIDEONECO" val="N"/>
</p:tagLst>
</file>

<file path=ppt/theme/theme1.xml><?xml version="1.0" encoding="utf-8"?>
<a:theme xmlns:a="http://schemas.openxmlformats.org/drawingml/2006/main" name="GC_Classic template Sept 2011">
  <a:themeElements>
    <a:clrScheme name="Default Design 1">
      <a:dk1>
        <a:srgbClr val="000000"/>
      </a:dk1>
      <a:lt1>
        <a:srgbClr val="FFFFFF"/>
      </a:lt1>
      <a:dk2>
        <a:srgbClr val="BFBFBF"/>
      </a:dk2>
      <a:lt2>
        <a:srgbClr val="7C848A"/>
      </a:lt2>
      <a:accent1>
        <a:srgbClr val="002C77"/>
      </a:accent1>
      <a:accent2>
        <a:srgbClr val="00A8C8"/>
      </a:accent2>
      <a:accent3>
        <a:srgbClr val="FFFFFF"/>
      </a:accent3>
      <a:accent4>
        <a:srgbClr val="000000"/>
      </a:accent4>
      <a:accent5>
        <a:srgbClr val="AAACBD"/>
      </a:accent5>
      <a:accent6>
        <a:srgbClr val="0098B5"/>
      </a:accent6>
      <a:hlink>
        <a:srgbClr val="006D9E"/>
      </a:hlink>
      <a:folHlink>
        <a:srgbClr val="A6E2E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6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6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2C77"/>
        </a:accent1>
        <a:accent2>
          <a:srgbClr val="00A8C8"/>
        </a:accent2>
        <a:accent3>
          <a:srgbClr val="FFFFFF"/>
        </a:accent3>
        <a:accent4>
          <a:srgbClr val="000000"/>
        </a:accent4>
        <a:accent5>
          <a:srgbClr val="AAACBD"/>
        </a:accent5>
        <a:accent6>
          <a:srgbClr val="0098B5"/>
        </a:accent6>
        <a:hlink>
          <a:srgbClr val="006D9E"/>
        </a:hlink>
        <a:folHlink>
          <a:srgbClr val="A6E2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43276D"/>
        </a:accent1>
        <a:accent2>
          <a:srgbClr val="6F83C1"/>
        </a:accent2>
        <a:accent3>
          <a:srgbClr val="FFFFFF"/>
        </a:accent3>
        <a:accent4>
          <a:srgbClr val="000000"/>
        </a:accent4>
        <a:accent5>
          <a:srgbClr val="B0ACBA"/>
        </a:accent5>
        <a:accent6>
          <a:srgbClr val="6476AF"/>
        </a:accent6>
        <a:hlink>
          <a:srgbClr val="595997"/>
        </a:hlink>
        <a:folHlink>
          <a:srgbClr val="C4CA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560054"/>
        </a:accent1>
        <a:accent2>
          <a:srgbClr val="CE3D95"/>
        </a:accent2>
        <a:accent3>
          <a:srgbClr val="FFFFFF"/>
        </a:accent3>
        <a:accent4>
          <a:srgbClr val="000000"/>
        </a:accent4>
        <a:accent5>
          <a:srgbClr val="B4AAB3"/>
        </a:accent5>
        <a:accent6>
          <a:srgbClr val="BA3687"/>
        </a:accent6>
        <a:hlink>
          <a:srgbClr val="932077"/>
        </a:hlink>
        <a:folHlink>
          <a:srgbClr val="E7B8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690031"/>
        </a:accent1>
        <a:accent2>
          <a:srgbClr val="ED2C67"/>
        </a:accent2>
        <a:accent3>
          <a:srgbClr val="FFFFFF"/>
        </a:accent3>
        <a:accent4>
          <a:srgbClr val="000000"/>
        </a:accent4>
        <a:accent5>
          <a:srgbClr val="B9AAAD"/>
        </a:accent5>
        <a:accent6>
          <a:srgbClr val="D7275D"/>
        </a:accent6>
        <a:hlink>
          <a:srgbClr val="A9194F"/>
        </a:hlink>
        <a:folHlink>
          <a:srgbClr val="F7B6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10009"/>
        </a:accent1>
        <a:accent2>
          <a:srgbClr val="EF4E45"/>
        </a:accent2>
        <a:accent3>
          <a:srgbClr val="FFFFFF"/>
        </a:accent3>
        <a:accent4>
          <a:srgbClr val="000000"/>
        </a:accent4>
        <a:accent5>
          <a:srgbClr val="C1AAAA"/>
        </a:accent5>
        <a:accent6>
          <a:srgbClr val="D9463E"/>
        </a:accent6>
        <a:hlink>
          <a:srgbClr val="BA2C2B"/>
        </a:hlink>
        <a:folHlink>
          <a:srgbClr val="F9BEA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C3709"/>
        </a:accent1>
        <a:accent2>
          <a:srgbClr val="F48132"/>
        </a:accent2>
        <a:accent3>
          <a:srgbClr val="FFFFFF"/>
        </a:accent3>
        <a:accent4>
          <a:srgbClr val="000000"/>
        </a:accent4>
        <a:accent5>
          <a:srgbClr val="C5AEAA"/>
        </a:accent5>
        <a:accent6>
          <a:srgbClr val="DD742C"/>
        </a:accent6>
        <a:hlink>
          <a:srgbClr val="C45F24"/>
        </a:hlink>
        <a:folHlink>
          <a:srgbClr val="FCCFA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E5501"/>
        </a:accent1>
        <a:accent2>
          <a:srgbClr val="FBAE17"/>
        </a:accent2>
        <a:accent3>
          <a:srgbClr val="FFFFFF"/>
        </a:accent3>
        <a:accent4>
          <a:srgbClr val="000000"/>
        </a:accent4>
        <a:accent5>
          <a:srgbClr val="C6B4AA"/>
        </a:accent5>
        <a:accent6>
          <a:srgbClr val="E39D14"/>
        </a:accent6>
        <a:hlink>
          <a:srgbClr val="C98314"/>
        </a:hlink>
        <a:folHlink>
          <a:srgbClr val="FFDD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505F21"/>
        </a:accent1>
        <a:accent2>
          <a:srgbClr val="B2B935"/>
        </a:accent2>
        <a:accent3>
          <a:srgbClr val="FFFFFF"/>
        </a:accent3>
        <a:accent4>
          <a:srgbClr val="000000"/>
        </a:accent4>
        <a:accent5>
          <a:srgbClr val="B3B6AB"/>
        </a:accent5>
        <a:accent6>
          <a:srgbClr val="A1A72F"/>
        </a:accent6>
        <a:hlink>
          <a:srgbClr val="828D30"/>
        </a:hlink>
        <a:folHlink>
          <a:srgbClr val="D9D9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582D"/>
        </a:accent1>
        <a:accent2>
          <a:srgbClr val="72BE44"/>
        </a:accent2>
        <a:accent3>
          <a:srgbClr val="FFFFFF"/>
        </a:accent3>
        <a:accent4>
          <a:srgbClr val="000000"/>
        </a:accent4>
        <a:accent5>
          <a:srgbClr val="AAB4AD"/>
        </a:accent5>
        <a:accent6>
          <a:srgbClr val="67AC3D"/>
        </a:accent6>
        <a:hlink>
          <a:srgbClr val="118B3F"/>
        </a:hlink>
        <a:folHlink>
          <a:srgbClr val="BDDD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4C4F"/>
        </a:accent1>
        <a:accent2>
          <a:srgbClr val="0FB694"/>
        </a:accent2>
        <a:accent3>
          <a:srgbClr val="FFFFFF"/>
        </a:accent3>
        <a:accent4>
          <a:srgbClr val="000000"/>
        </a:accent4>
        <a:accent5>
          <a:srgbClr val="AAB2B2"/>
        </a:accent5>
        <a:accent6>
          <a:srgbClr val="0CA586"/>
        </a:accent6>
        <a:hlink>
          <a:srgbClr val="008075"/>
        </a:hlink>
        <a:folHlink>
          <a:srgbClr val="A7D9C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000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AAAAAA"/>
        </a:accent5>
        <a:accent6>
          <a:srgbClr val="737373"/>
        </a:accent6>
        <a:hlink>
          <a:srgbClr val="404040"/>
        </a:hlink>
        <a:folHlink>
          <a:srgbClr val="BFBFB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BFBFBF"/>
      </a:dk2>
      <a:lt2>
        <a:srgbClr val="7C848A"/>
      </a:lt2>
      <a:accent1>
        <a:srgbClr val="002C77"/>
      </a:accent1>
      <a:accent2>
        <a:srgbClr val="00A8C8"/>
      </a:accent2>
      <a:accent3>
        <a:srgbClr val="FFFFFF"/>
      </a:accent3>
      <a:accent4>
        <a:srgbClr val="000000"/>
      </a:accent4>
      <a:accent5>
        <a:srgbClr val="AAACBD"/>
      </a:accent5>
      <a:accent6>
        <a:srgbClr val="0098B5"/>
      </a:accent6>
      <a:hlink>
        <a:srgbClr val="006D9E"/>
      </a:hlink>
      <a:folHlink>
        <a:srgbClr val="A6E2E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6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86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2C77"/>
        </a:accent1>
        <a:accent2>
          <a:srgbClr val="00A8C8"/>
        </a:accent2>
        <a:accent3>
          <a:srgbClr val="FFFFFF"/>
        </a:accent3>
        <a:accent4>
          <a:srgbClr val="000000"/>
        </a:accent4>
        <a:accent5>
          <a:srgbClr val="AAACBD"/>
        </a:accent5>
        <a:accent6>
          <a:srgbClr val="0098B5"/>
        </a:accent6>
        <a:hlink>
          <a:srgbClr val="006D9E"/>
        </a:hlink>
        <a:folHlink>
          <a:srgbClr val="A6E2E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43276D"/>
        </a:accent1>
        <a:accent2>
          <a:srgbClr val="6F83C1"/>
        </a:accent2>
        <a:accent3>
          <a:srgbClr val="FFFFFF"/>
        </a:accent3>
        <a:accent4>
          <a:srgbClr val="000000"/>
        </a:accent4>
        <a:accent5>
          <a:srgbClr val="B0ACBA"/>
        </a:accent5>
        <a:accent6>
          <a:srgbClr val="6476AF"/>
        </a:accent6>
        <a:hlink>
          <a:srgbClr val="595997"/>
        </a:hlink>
        <a:folHlink>
          <a:srgbClr val="C4CA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560054"/>
        </a:accent1>
        <a:accent2>
          <a:srgbClr val="CE3D95"/>
        </a:accent2>
        <a:accent3>
          <a:srgbClr val="FFFFFF"/>
        </a:accent3>
        <a:accent4>
          <a:srgbClr val="000000"/>
        </a:accent4>
        <a:accent5>
          <a:srgbClr val="B4AAB3"/>
        </a:accent5>
        <a:accent6>
          <a:srgbClr val="BA3687"/>
        </a:accent6>
        <a:hlink>
          <a:srgbClr val="932077"/>
        </a:hlink>
        <a:folHlink>
          <a:srgbClr val="E7B8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690031"/>
        </a:accent1>
        <a:accent2>
          <a:srgbClr val="ED2C67"/>
        </a:accent2>
        <a:accent3>
          <a:srgbClr val="FFFFFF"/>
        </a:accent3>
        <a:accent4>
          <a:srgbClr val="000000"/>
        </a:accent4>
        <a:accent5>
          <a:srgbClr val="B9AAAD"/>
        </a:accent5>
        <a:accent6>
          <a:srgbClr val="D7275D"/>
        </a:accent6>
        <a:hlink>
          <a:srgbClr val="A9194F"/>
        </a:hlink>
        <a:folHlink>
          <a:srgbClr val="F7B6B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10009"/>
        </a:accent1>
        <a:accent2>
          <a:srgbClr val="EF4E45"/>
        </a:accent2>
        <a:accent3>
          <a:srgbClr val="FFFFFF"/>
        </a:accent3>
        <a:accent4>
          <a:srgbClr val="000000"/>
        </a:accent4>
        <a:accent5>
          <a:srgbClr val="C1AAAA"/>
        </a:accent5>
        <a:accent6>
          <a:srgbClr val="D9463E"/>
        </a:accent6>
        <a:hlink>
          <a:srgbClr val="BA2C2B"/>
        </a:hlink>
        <a:folHlink>
          <a:srgbClr val="F9BEA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C3709"/>
        </a:accent1>
        <a:accent2>
          <a:srgbClr val="F48132"/>
        </a:accent2>
        <a:accent3>
          <a:srgbClr val="FFFFFF"/>
        </a:accent3>
        <a:accent4>
          <a:srgbClr val="000000"/>
        </a:accent4>
        <a:accent5>
          <a:srgbClr val="C5AEAA"/>
        </a:accent5>
        <a:accent6>
          <a:srgbClr val="DD742C"/>
        </a:accent6>
        <a:hlink>
          <a:srgbClr val="C45F24"/>
        </a:hlink>
        <a:folHlink>
          <a:srgbClr val="FCCFA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8E5501"/>
        </a:accent1>
        <a:accent2>
          <a:srgbClr val="FBAE17"/>
        </a:accent2>
        <a:accent3>
          <a:srgbClr val="FFFFFF"/>
        </a:accent3>
        <a:accent4>
          <a:srgbClr val="000000"/>
        </a:accent4>
        <a:accent5>
          <a:srgbClr val="C6B4AA"/>
        </a:accent5>
        <a:accent6>
          <a:srgbClr val="E39D14"/>
        </a:accent6>
        <a:hlink>
          <a:srgbClr val="C98314"/>
        </a:hlink>
        <a:folHlink>
          <a:srgbClr val="FFDD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505F21"/>
        </a:accent1>
        <a:accent2>
          <a:srgbClr val="B2B935"/>
        </a:accent2>
        <a:accent3>
          <a:srgbClr val="FFFFFF"/>
        </a:accent3>
        <a:accent4>
          <a:srgbClr val="000000"/>
        </a:accent4>
        <a:accent5>
          <a:srgbClr val="B3B6AB"/>
        </a:accent5>
        <a:accent6>
          <a:srgbClr val="A1A72F"/>
        </a:accent6>
        <a:hlink>
          <a:srgbClr val="828D30"/>
        </a:hlink>
        <a:folHlink>
          <a:srgbClr val="D9D9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582D"/>
        </a:accent1>
        <a:accent2>
          <a:srgbClr val="72BE44"/>
        </a:accent2>
        <a:accent3>
          <a:srgbClr val="FFFFFF"/>
        </a:accent3>
        <a:accent4>
          <a:srgbClr val="000000"/>
        </a:accent4>
        <a:accent5>
          <a:srgbClr val="AAB4AD"/>
        </a:accent5>
        <a:accent6>
          <a:srgbClr val="67AC3D"/>
        </a:accent6>
        <a:hlink>
          <a:srgbClr val="118B3F"/>
        </a:hlink>
        <a:folHlink>
          <a:srgbClr val="BDDDA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4C4F"/>
        </a:accent1>
        <a:accent2>
          <a:srgbClr val="0FB694"/>
        </a:accent2>
        <a:accent3>
          <a:srgbClr val="FFFFFF"/>
        </a:accent3>
        <a:accent4>
          <a:srgbClr val="000000"/>
        </a:accent4>
        <a:accent5>
          <a:srgbClr val="AAB2B2"/>
        </a:accent5>
        <a:accent6>
          <a:srgbClr val="0CA586"/>
        </a:accent6>
        <a:hlink>
          <a:srgbClr val="008075"/>
        </a:hlink>
        <a:folHlink>
          <a:srgbClr val="A7D9C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BFBFBF"/>
        </a:dk2>
        <a:lt2>
          <a:srgbClr val="7C848A"/>
        </a:lt2>
        <a:accent1>
          <a:srgbClr val="00000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AAAAAA"/>
        </a:accent5>
        <a:accent6>
          <a:srgbClr val="737373"/>
        </a:accent6>
        <a:hlink>
          <a:srgbClr val="404040"/>
        </a:hlink>
        <a:folHlink>
          <a:srgbClr val="BFBFB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GC_Classic template Sept 2011</Template>
  <TotalTime>1723</TotalTime>
  <Words>99</Words>
  <Application>Microsoft Office PowerPoint</Application>
  <PresentationFormat>Custom</PresentationFormat>
  <Paragraphs>45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GC_Classic template Sept 2011</vt:lpstr>
      <vt:lpstr>3_Default Design</vt:lpstr>
      <vt:lpstr>PowerPoint Presentation</vt:lpstr>
      <vt:lpstr>Global Property Catastrophe Demand</vt:lpstr>
      <vt:lpstr>Third Party Capital as percentage of Global Property Catastrophe Capacity</vt:lpstr>
      <vt:lpstr>144 Catastrophe Bonds </vt:lpstr>
    </vt:vector>
  </TitlesOfParts>
  <Company>MMC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PLACEHOLDER SUB-TITLE PLACEHOLDER</dc:title>
  <dc:creator>Marsh, Inc.</dc:creator>
  <cp:lastModifiedBy>MMC User</cp:lastModifiedBy>
  <cp:revision>108</cp:revision>
  <cp:lastPrinted>2015-09-09T07:45:46Z</cp:lastPrinted>
  <dcterms:created xsi:type="dcterms:W3CDTF">2011-10-14T11:36:50Z</dcterms:created>
  <dcterms:modified xsi:type="dcterms:W3CDTF">2015-09-09T20:04:18Z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TemplateVersion">
    <vt:lpwstr>5.0</vt:lpwstr>
  </property>
  <property fmtid="{D5CDD505-2E9C-101B-9397-08002B2CF9AE}" pid="4" name="MMCOA_FontSize">
    <vt:lpwstr>Medium</vt:lpwstr>
  </property>
  <property fmtid="{D5CDD505-2E9C-101B-9397-08002B2CF9AE}" pid="5" name="MMCOA_PresentationType">
    <vt:lpwstr>Classic</vt:lpwstr>
  </property>
  <property fmtid="{D5CDD505-2E9C-101B-9397-08002B2CF9AE}" pid="6" name="MMCOA_SlideStyle">
    <vt:lpwstr>SmallWedge</vt:lpwstr>
  </property>
  <property fmtid="{D5CDD505-2E9C-101B-9397-08002B2CF9AE}" pid="7" name="MMCOA_PaletteName">
    <vt:lpwstr>Sapphire</vt:lpwstr>
  </property>
  <property fmtid="{D5CDD505-2E9C-101B-9397-08002B2CF9AE}" pid="8" name="MMCOA_PaletteNumber">
    <vt:lpwstr>0</vt:lpwstr>
  </property>
  <property fmtid="{D5CDD505-2E9C-101B-9397-08002B2CF9AE}" pid="9" name="MMCOA_Source">
    <vt:lpwstr>1</vt:lpwstr>
  </property>
</Properties>
</file>